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0"/>
  </p:handoutMasterIdLst>
  <p:sldIdLst>
    <p:sldId id="269" r:id="rId4"/>
    <p:sldId id="262" r:id="rId5"/>
    <p:sldId id="309" r:id="rId6"/>
    <p:sldId id="310" r:id="rId7"/>
    <p:sldId id="311" r:id="rId8"/>
    <p:sldId id="313" r:id="rId9"/>
    <p:sldId id="314" r:id="rId10"/>
    <p:sldId id="312" r:id="rId11"/>
    <p:sldId id="315" r:id="rId12"/>
    <p:sldId id="316" r:id="rId13"/>
    <p:sldId id="317" r:id="rId14"/>
    <p:sldId id="318" r:id="rId15"/>
    <p:sldId id="319" r:id="rId16"/>
    <p:sldId id="320" r:id="rId17"/>
    <p:sldId id="321" r:id="rId18"/>
    <p:sldId id="260" r:id="rId1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00" autoAdjust="0"/>
    <p:restoredTop sz="94660"/>
  </p:normalViewPr>
  <p:slideViewPr>
    <p:cSldViewPr snapToGrid="0">
      <p:cViewPr varScale="1">
        <p:scale>
          <a:sx n="88" d="100"/>
          <a:sy n="88" d="100"/>
        </p:scale>
        <p:origin x="-379" y="-77"/>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3" Type="http://schemas.openxmlformats.org/officeDocument/2006/relationships/slideMaster" Target="slideMasters/slideMaster3.xml" /><Relationship Id="rId21" Type="http://schemas.openxmlformats.org/officeDocument/2006/relationships/presProps" Target="presProps.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handoutMaster" Target="handoutMasters/handoutMaster1.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tableStyles" Target="tableStyle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theme" Target="theme/theme1.xml" /><Relationship Id="rId10" Type="http://schemas.openxmlformats.org/officeDocument/2006/relationships/slide" Target="slides/slide7.xml" /><Relationship Id="rId19" Type="http://schemas.openxmlformats.org/officeDocument/2006/relationships/slide" Target="slides/slide16.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pPr/>
              <a:t>2024-10-31</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pPr/>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 /><Relationship Id="rId13" Type="http://schemas.openxmlformats.org/officeDocument/2006/relationships/slideLayout" Target="../slideLayouts/slideLayout15.xml" /><Relationship Id="rId18" Type="http://schemas.openxmlformats.org/officeDocument/2006/relationships/slideLayout" Target="../slideLayouts/slideLayout20.xml" /><Relationship Id="rId3" Type="http://schemas.openxmlformats.org/officeDocument/2006/relationships/slideLayout" Target="../slideLayouts/slideLayout5.xml" /><Relationship Id="rId7" Type="http://schemas.openxmlformats.org/officeDocument/2006/relationships/slideLayout" Target="../slideLayouts/slideLayout9.xml" /><Relationship Id="rId12" Type="http://schemas.openxmlformats.org/officeDocument/2006/relationships/slideLayout" Target="../slideLayouts/slideLayout14.xml" /><Relationship Id="rId17" Type="http://schemas.openxmlformats.org/officeDocument/2006/relationships/slideLayout" Target="../slideLayouts/slideLayout19.xml" /><Relationship Id="rId2" Type="http://schemas.openxmlformats.org/officeDocument/2006/relationships/slideLayout" Target="../slideLayouts/slideLayout4.xml" /><Relationship Id="rId16" Type="http://schemas.openxmlformats.org/officeDocument/2006/relationships/slideLayout" Target="../slideLayouts/slideLayout18.xml" /><Relationship Id="rId20" Type="http://schemas.openxmlformats.org/officeDocument/2006/relationships/theme" Target="../theme/theme2.xml" /><Relationship Id="rId1" Type="http://schemas.openxmlformats.org/officeDocument/2006/relationships/slideLayout" Target="../slideLayouts/slideLayout3.xml" /><Relationship Id="rId6" Type="http://schemas.openxmlformats.org/officeDocument/2006/relationships/slideLayout" Target="../slideLayouts/slideLayout8.xml" /><Relationship Id="rId11" Type="http://schemas.openxmlformats.org/officeDocument/2006/relationships/slideLayout" Target="../slideLayouts/slideLayout13.xml" /><Relationship Id="rId5" Type="http://schemas.openxmlformats.org/officeDocument/2006/relationships/slideLayout" Target="../slideLayouts/slideLayout7.xml" /><Relationship Id="rId15" Type="http://schemas.openxmlformats.org/officeDocument/2006/relationships/slideLayout" Target="../slideLayouts/slideLayout17.xml" /><Relationship Id="rId10" Type="http://schemas.openxmlformats.org/officeDocument/2006/relationships/slideLayout" Target="../slideLayouts/slideLayout12.xml" /><Relationship Id="rId19" Type="http://schemas.openxmlformats.org/officeDocument/2006/relationships/slideLayout" Target="../slideLayouts/slideLayout21.xml" /><Relationship Id="rId4" Type="http://schemas.openxmlformats.org/officeDocument/2006/relationships/slideLayout" Target="../slideLayouts/slideLayout6.xml" /><Relationship Id="rId9" Type="http://schemas.openxmlformats.org/officeDocument/2006/relationships/slideLayout" Target="../slideLayouts/slideLayout11.xml" /><Relationship Id="rId14" Type="http://schemas.openxmlformats.org/officeDocument/2006/relationships/slideLayout" Target="../slideLayouts/slideLayout16.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22.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3.xml" /><Relationship Id="rId5" Type="http://schemas.openxmlformats.org/officeDocument/2006/relationships/image" Target="../media/image15.png" /><Relationship Id="rId4" Type="http://schemas.openxmlformats.org/officeDocument/2006/relationships/image" Target="../media/image14.png" /></Relationships>
</file>

<file path=ppt/slides/_rels/slide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155275" y="4526429"/>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783499"/>
            <a:ext cx="11887056" cy="923330"/>
          </a:xfrm>
          <a:prstGeom prst="rect">
            <a:avLst/>
          </a:prstGeom>
          <a:noFill/>
        </p:spPr>
        <p:txBody>
          <a:bodyPr wrap="square" rtlCol="0" anchor="ctr">
            <a:spAutoFit/>
          </a:bodyPr>
          <a:lstStyle/>
          <a:p>
            <a:pPr algn="r"/>
            <a:r>
              <a:rPr lang="en-US" altLang="ko-KR" dirty="0">
                <a:solidFill>
                  <a:schemeClr val="bg1"/>
                </a:solidFill>
                <a:latin typeface="Times New Roman" pitchFamily="18" charset="0"/>
                <a:cs typeface="Times New Roman" pitchFamily="18" charset="0"/>
              </a:rPr>
              <a:t>Made By:- Satyam Shandilya  </a:t>
            </a:r>
            <a:r>
              <a:rPr lang="en-US" dirty="0">
                <a:solidFill>
                  <a:schemeClr val="bg1"/>
                </a:solidFill>
                <a:latin typeface="Times New Roman" pitchFamily="18" charset="0"/>
                <a:cs typeface="Times New Roman" pitchFamily="18" charset="0"/>
              </a:rPr>
              <a:t>(2K17/ME/208)</a:t>
            </a:r>
            <a:endParaRPr lang="en-US" altLang="ko-KR" dirty="0">
              <a:solidFill>
                <a:schemeClr val="bg1"/>
              </a:solidFill>
              <a:latin typeface="Times New Roman" pitchFamily="18" charset="0"/>
              <a:cs typeface="Times New Roman" pitchFamily="18" charset="0"/>
            </a:endParaRPr>
          </a:p>
          <a:p>
            <a:pPr algn="r"/>
            <a:r>
              <a:rPr lang="en-US" altLang="ko-KR" dirty="0">
                <a:solidFill>
                  <a:schemeClr val="bg1"/>
                </a:solidFill>
                <a:latin typeface="Times New Roman" pitchFamily="18" charset="0"/>
                <a:cs typeface="Times New Roman" pitchFamily="18" charset="0"/>
              </a:rPr>
              <a:t>Dhwani Dhingra  </a:t>
            </a:r>
            <a:r>
              <a:rPr lang="en-US" dirty="0">
                <a:solidFill>
                  <a:schemeClr val="bg1"/>
                </a:solidFill>
                <a:latin typeface="Times New Roman" pitchFamily="18" charset="0"/>
                <a:cs typeface="Times New Roman" pitchFamily="18" charset="0"/>
              </a:rPr>
              <a:t>(2K19/BMBA/07)</a:t>
            </a:r>
            <a:endParaRPr lang="en-US" altLang="ko-KR" dirty="0">
              <a:solidFill>
                <a:schemeClr val="bg1"/>
              </a:solidFill>
              <a:latin typeface="Times New Roman" pitchFamily="18" charset="0"/>
              <a:cs typeface="Times New Roman" pitchFamily="18" charset="0"/>
            </a:endParaRPr>
          </a:p>
          <a:p>
            <a:pPr algn="r"/>
            <a:endParaRPr lang="ko-KR" altLang="en-US" dirty="0">
              <a:solidFill>
                <a:schemeClr val="bg1"/>
              </a:solidFill>
              <a:cs typeface="Arial" pitchFamily="34" charset="0"/>
            </a:endParaRPr>
          </a:p>
        </p:txBody>
      </p:sp>
      <p:sp>
        <p:nvSpPr>
          <p:cNvPr id="7" name="TextBox 6"/>
          <p:cNvSpPr txBox="1"/>
          <p:nvPr/>
        </p:nvSpPr>
        <p:spPr>
          <a:xfrm>
            <a:off x="2665561" y="1518249"/>
            <a:ext cx="6788989" cy="1754326"/>
          </a:xfrm>
          <a:prstGeom prst="rect">
            <a:avLst/>
          </a:prstGeom>
          <a:noFill/>
        </p:spPr>
        <p:txBody>
          <a:bodyPr wrap="square" rtlCol="0">
            <a:spAutoFit/>
          </a:bodyPr>
          <a:lstStyle/>
          <a:p>
            <a:r>
              <a:rPr lang="en-GB" sz="5400" dirty="0">
                <a:solidFill>
                  <a:schemeClr val="bg1"/>
                </a:solidFill>
              </a:rPr>
              <a:t>INHOUSE TRAINING PROJECT </a:t>
            </a: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3">
            <a:extLst>
              <a:ext uri="{FF2B5EF4-FFF2-40B4-BE49-F238E27FC236}">
                <a16:creationId xmlns:a16="http://schemas.microsoft.com/office/drawing/2014/main" id="{3A8A3D88-0760-4D94-9137-51FAD6F5519C}"/>
              </a:ext>
            </a:extLst>
          </p:cNvPr>
          <p:cNvGrpSpPr/>
          <p:nvPr/>
        </p:nvGrpSpPr>
        <p:grpSpPr>
          <a:xfrm>
            <a:off x="1286517" y="293296"/>
            <a:ext cx="10031339" cy="6001640"/>
            <a:chOff x="467544" y="2421312"/>
            <a:chExt cx="4546958" cy="436631"/>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52102"/>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467544" y="2421312"/>
              <a:ext cx="4546958" cy="436631"/>
            </a:xfrm>
            <a:prstGeom prst="rect">
              <a:avLst/>
            </a:prstGeom>
          </p:spPr>
          <p:txBody>
            <a:bodyPr wrap="square">
              <a:spAutoFit/>
            </a:bodyPr>
            <a:lstStyle/>
            <a:p>
              <a:pPr marL="457200" indent="-457200"/>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buAutoNum type="arabicPeriod"/>
              </a:pPr>
              <a:endParaRPr lang="en-US" altLang="ko-KR" sz="2400" b="1" dirty="0">
                <a:solidFill>
                  <a:schemeClr val="tx1">
                    <a:lumMod val="75000"/>
                    <a:lumOff val="25000"/>
                  </a:schemeClr>
                </a:solidFill>
              </a:endParaRPr>
            </a:p>
            <a:p>
              <a:pPr marL="457200" indent="-457200"/>
              <a:r>
                <a:rPr lang="en-US" sz="1600" dirty="0">
                  <a:latin typeface="Times New Roman" pitchFamily="18" charset="0"/>
                  <a:cs typeface="Times New Roman" pitchFamily="18" charset="0"/>
                </a:rPr>
                <a:t>Through pacf plot of return we can say MA(1) model might be a good choice</a:t>
              </a:r>
              <a:r>
                <a:rPr lang="en-US" sz="1600" dirty="0"/>
                <a:t>. </a:t>
              </a:r>
              <a:r>
                <a:rPr lang="en-US" sz="1600" dirty="0">
                  <a:latin typeface="Times New Roman" pitchFamily="18" charset="0"/>
                  <a:cs typeface="Times New Roman" pitchFamily="18" charset="0"/>
                </a:rPr>
                <a:t>Therefore we are </a:t>
              </a:r>
            </a:p>
            <a:p>
              <a:pPr marL="457200" indent="-457200"/>
              <a:r>
                <a:rPr lang="en-US" sz="1600" dirty="0">
                  <a:latin typeface="Times New Roman" pitchFamily="18" charset="0"/>
                  <a:cs typeface="Times New Roman" pitchFamily="18" charset="0"/>
                </a:rPr>
                <a:t>taking  ARIMA(1,0,1)</a:t>
              </a:r>
              <a:r>
                <a:rPr lang="en-US" sz="1600" b="1" dirty="0">
                  <a:latin typeface="Times New Roman" pitchFamily="18" charset="0"/>
                  <a:cs typeface="Times New Roman" pitchFamily="18" charset="0"/>
                </a:rPr>
                <a:t>/</a:t>
              </a:r>
              <a:r>
                <a:rPr lang="en-US" sz="1600" dirty="0">
                  <a:latin typeface="Times New Roman" pitchFamily="18" charset="0"/>
                  <a:cs typeface="Times New Roman" pitchFamily="18" charset="0"/>
                </a:rPr>
                <a:t>ARMA(1,1). </a:t>
              </a:r>
            </a:p>
            <a:p>
              <a:pPr marL="457200" indent="-457200"/>
              <a:endParaRPr lang="en-US" sz="1600" dirty="0">
                <a:latin typeface="Times New Roman" pitchFamily="18" charset="0"/>
                <a:cs typeface="Times New Roman" pitchFamily="18" charset="0"/>
              </a:endParaRPr>
            </a:p>
            <a:p>
              <a:pPr marL="457200" indent="-457200"/>
              <a:r>
                <a:rPr lang="en-US" sz="1600" dirty="0">
                  <a:latin typeface="Times New Roman" pitchFamily="18" charset="0"/>
                  <a:cs typeface="Times New Roman" pitchFamily="18" charset="0"/>
                </a:rPr>
                <a:t>After this we run an ARCH test (LM test) for which p-value was less than 0.05 hence this series is showing </a:t>
              </a:r>
            </a:p>
            <a:p>
              <a:pPr marL="457200" indent="-457200"/>
              <a:r>
                <a:rPr lang="en-US" sz="1600" dirty="0">
                  <a:latin typeface="Times New Roman" pitchFamily="18" charset="0"/>
                  <a:cs typeface="Times New Roman" pitchFamily="18" charset="0"/>
                </a:rPr>
                <a:t>ARCH effect.</a:t>
              </a:r>
            </a:p>
            <a:p>
              <a:pPr marL="457200" indent="-457200"/>
              <a:endParaRPr lang="en-US" sz="1600" dirty="0">
                <a:latin typeface="Times New Roman" pitchFamily="18" charset="0"/>
                <a:cs typeface="Times New Roman" pitchFamily="18" charset="0"/>
              </a:endParaRPr>
            </a:p>
            <a:p>
              <a:pPr marL="457200" indent="-457200"/>
              <a:r>
                <a:rPr lang="en-US" sz="1600" dirty="0">
                  <a:latin typeface="Times New Roman" pitchFamily="18" charset="0"/>
                  <a:cs typeface="Times New Roman" pitchFamily="18" charset="0"/>
                </a:rPr>
                <a:t>In the following model’s we have taken mean model ARIMA(1,0,1)</a:t>
              </a:r>
              <a:endParaRPr lang="en-GB" sz="1600" dirty="0">
                <a:latin typeface="Times New Roman" pitchFamily="18" charset="0"/>
                <a:cs typeface="Times New Roman" pitchFamily="18" charset="0"/>
              </a:endParaRPr>
            </a:p>
            <a:p>
              <a:pPr marL="457200" indent="-457200"/>
              <a:endParaRPr lang="en-GB" sz="1600" dirty="0">
                <a:latin typeface="Times New Roman" pitchFamily="18" charset="0"/>
                <a:cs typeface="Times New Roman" pitchFamily="18" charset="0"/>
              </a:endParaRPr>
            </a:p>
            <a:p>
              <a:pPr marL="457200" indent="-457200"/>
              <a:endParaRPr lang="en-GB" sz="1600" dirty="0">
                <a:latin typeface="Times New Roman" pitchFamily="18" charset="0"/>
                <a:cs typeface="Times New Roman" pitchFamily="18" charset="0"/>
              </a:endParaRPr>
            </a:p>
            <a:p>
              <a:pPr marL="457200" indent="-457200"/>
              <a:endParaRPr lang="ko-KR" altLang="en-US" sz="2400" b="1" dirty="0">
                <a:solidFill>
                  <a:schemeClr val="tx1">
                    <a:lumMod val="75000"/>
                    <a:lumOff val="25000"/>
                  </a:schemeClr>
                </a:solidFill>
              </a:endParaRPr>
            </a:p>
          </p:txBody>
        </p:sp>
      </p:grpSp>
      <p:pic>
        <p:nvPicPr>
          <p:cNvPr id="22" name="Picture 21"/>
          <p:cNvPicPr/>
          <p:nvPr/>
        </p:nvPicPr>
        <p:blipFill>
          <a:blip r:embed="rId2">
            <a:extLst>
              <a:ext uri="{28A0092B-C50C-407E-A947-70E740481C1C}">
                <a14:useLocalDpi xmlns:a14="http://schemas.microsoft.com/office/drawing/2010/main" val="0"/>
              </a:ext>
            </a:extLst>
          </a:blip>
          <a:stretch>
            <a:fillRect/>
          </a:stretch>
        </p:blipFill>
        <p:spPr>
          <a:xfrm>
            <a:off x="2682816" y="379563"/>
            <a:ext cx="6159259" cy="2960459"/>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ED93039-E5A5-4335-986F-6F6F0BB768E5}"/>
              </a:ext>
            </a:extLst>
          </p:cNvPr>
          <p:cNvSpPr/>
          <p:nvPr/>
        </p:nvSpPr>
        <p:spPr>
          <a:xfrm>
            <a:off x="165083" y="3493698"/>
            <a:ext cx="10307385" cy="707886"/>
          </a:xfrm>
          <a:prstGeom prst="rect">
            <a:avLst/>
          </a:prstGeom>
        </p:spPr>
        <p:txBody>
          <a:bodyPr wrap="square">
            <a:spAutoFit/>
          </a:bodyPr>
          <a:lstStyle/>
          <a:p>
            <a:endParaRPr lang="en-GB" sz="1600" dirty="0">
              <a:latin typeface="Times New Roman" pitchFamily="18" charset="0"/>
              <a:cs typeface="Times New Roman" pitchFamily="18" charset="0"/>
            </a:endParaRPr>
          </a:p>
          <a:p>
            <a:endParaRPr lang="ko-KR" altLang="en-US" sz="2400" b="1" dirty="0">
              <a:solidFill>
                <a:schemeClr val="tx1">
                  <a:lumMod val="75000"/>
                  <a:lumOff val="25000"/>
                </a:schemeClr>
              </a:solidFill>
            </a:endParaRPr>
          </a:p>
        </p:txBody>
      </p:sp>
      <p:pic>
        <p:nvPicPr>
          <p:cNvPr id="22" name="Picture 21"/>
          <p:cNvPicPr/>
          <p:nvPr/>
        </p:nvPicPr>
        <p:blipFill>
          <a:blip r:embed="rId2">
            <a:extLst>
              <a:ext uri="{28A0092B-C50C-407E-A947-70E740481C1C}">
                <a14:useLocalDpi xmlns:a14="http://schemas.microsoft.com/office/drawing/2010/main" val="0"/>
              </a:ext>
            </a:extLst>
          </a:blip>
          <a:srcRect t="2801"/>
          <a:stretch>
            <a:fillRect/>
          </a:stretch>
        </p:blipFill>
        <p:spPr>
          <a:xfrm>
            <a:off x="4071667" y="241540"/>
            <a:ext cx="4063041" cy="3338422"/>
          </a:xfrm>
          <a:prstGeom prst="rect">
            <a:avLst/>
          </a:prstGeom>
        </p:spPr>
      </p:pic>
      <p:sp>
        <p:nvSpPr>
          <p:cNvPr id="23" name="Rectangle 22"/>
          <p:cNvSpPr/>
          <p:nvPr/>
        </p:nvSpPr>
        <p:spPr>
          <a:xfrm>
            <a:off x="957533" y="3623094"/>
            <a:ext cx="10489720" cy="2862322"/>
          </a:xfrm>
          <a:prstGeom prst="rect">
            <a:avLst/>
          </a:prstGeom>
        </p:spPr>
        <p:txBody>
          <a:bodyPr wrap="square">
            <a:spAutoFit/>
          </a:bodyPr>
          <a:lstStyle/>
          <a:p>
            <a:r>
              <a:rPr lang="en-US" dirty="0">
                <a:latin typeface="Times New Roman" pitchFamily="18" charset="0"/>
                <a:cs typeface="Times New Roman" pitchFamily="18" charset="0"/>
              </a:rPr>
              <a:t>First we choose the sgarch with normal distribution  since we have already shown the series is not normally distributed the results we got were bad and the goodness-of-fit was of order 10</a:t>
            </a:r>
            <a:r>
              <a:rPr lang="en-US" baseline="30000" dirty="0">
                <a:latin typeface="Times New Roman" pitchFamily="18" charset="0"/>
                <a:cs typeface="Times New Roman" pitchFamily="18" charset="0"/>
              </a:rPr>
              <a:t>-13</a:t>
            </a:r>
            <a:r>
              <a:rPr lang="en-US" dirty="0">
                <a:latin typeface="Times New Roman" pitchFamily="18" charset="0"/>
                <a:cs typeface="Times New Roman" pitchFamily="18" charset="0"/>
              </a:rPr>
              <a:t> or even lower.</a:t>
            </a:r>
            <a:endParaRPr lang="en-GB" dirty="0">
              <a:latin typeface="Times New Roman" pitchFamily="18" charset="0"/>
              <a:cs typeface="Times New Roman" pitchFamily="18" charset="0"/>
            </a:endParaRPr>
          </a:p>
          <a:p>
            <a:r>
              <a:rPr lang="en-US" dirty="0">
                <a:latin typeface="Times New Roman" pitchFamily="18" charset="0"/>
                <a:cs typeface="Times New Roman" pitchFamily="18" charset="0"/>
              </a:rPr>
              <a:t>Then we choose the SGARCH with t- distribution and then a EGARCH. In Egarch model The gamma was significant but since it was positive we rejected it.</a:t>
            </a:r>
            <a:endParaRPr lang="en-GB" dirty="0">
              <a:latin typeface="Times New Roman" pitchFamily="18" charset="0"/>
              <a:cs typeface="Times New Roman" pitchFamily="18" charset="0"/>
            </a:endParaRPr>
          </a:p>
          <a:p>
            <a:r>
              <a:rPr lang="en-US" dirty="0">
                <a:latin typeface="Times New Roman" pitchFamily="18" charset="0"/>
                <a:cs typeface="Times New Roman" pitchFamily="18" charset="0"/>
              </a:rPr>
              <a:t>And in the end we tried GJR-GARCH model with T-distribution.</a:t>
            </a:r>
          </a:p>
          <a:p>
            <a:r>
              <a:rPr lang="en-US" dirty="0">
                <a:latin typeface="Times New Roman" pitchFamily="18" charset="0"/>
                <a:cs typeface="Times New Roman" pitchFamily="18" charset="0"/>
              </a:rPr>
              <a:t>Of all these model GJR-GARCH(3,1) has the lowest </a:t>
            </a:r>
            <a:r>
              <a:rPr lang="en-US" dirty="0" err="1">
                <a:latin typeface="Times New Roman" pitchFamily="18" charset="0"/>
                <a:cs typeface="Times New Roman" pitchFamily="18" charset="0"/>
              </a:rPr>
              <a:t>akaike</a:t>
            </a:r>
            <a:r>
              <a:rPr lang="en-US" dirty="0">
                <a:latin typeface="Times New Roman" pitchFamily="18" charset="0"/>
                <a:cs typeface="Times New Roman" pitchFamily="18" charset="0"/>
              </a:rPr>
              <a:t> value and  a very decent goodness-of-fit.</a:t>
            </a:r>
            <a:endParaRPr lang="en-GB" dirty="0">
              <a:latin typeface="Times New Roman" pitchFamily="18" charset="0"/>
              <a:cs typeface="Times New Roman" pitchFamily="18" charset="0"/>
            </a:endParaRPr>
          </a:p>
          <a:p>
            <a:r>
              <a:rPr lang="en-US" dirty="0">
                <a:latin typeface="Times New Roman" pitchFamily="18" charset="0"/>
                <a:cs typeface="Times New Roman" pitchFamily="18" charset="0"/>
              </a:rPr>
              <a:t>After this we back-tested the model on the known dataset and we got a VAR value at </a:t>
            </a:r>
            <a:r>
              <a:rPr lang="en-US" dirty="0" err="1">
                <a:latin typeface="Times New Roman" pitchFamily="18" charset="0"/>
                <a:cs typeface="Times New Roman" pitchFamily="18" charset="0"/>
              </a:rPr>
              <a:t>excedances</a:t>
            </a:r>
            <a:r>
              <a:rPr lang="en-US" dirty="0">
                <a:latin typeface="Times New Roman" pitchFamily="18" charset="0"/>
                <a:cs typeface="Times New Roman" pitchFamily="18" charset="0"/>
              </a:rPr>
              <a:t> of 2.8% and the failures were independent.</a:t>
            </a:r>
            <a:endParaRPr lang="en-GB" dirty="0">
              <a:latin typeface="Times New Roman" pitchFamily="18" charset="0"/>
              <a:cs typeface="Times New Roman" pitchFamily="18" charset="0"/>
            </a:endParaRPr>
          </a:p>
          <a:p>
            <a:r>
              <a:rPr lang="en-US" dirty="0">
                <a:latin typeface="Times New Roman" pitchFamily="18" charset="0"/>
                <a:cs typeface="Times New Roman" pitchFamily="18" charset="0"/>
              </a:rPr>
              <a:t>Hence ARIMA(1,0,1)/GJR-GARCH(3,1) with a T-distribution model was our choice to predict future volatility.</a:t>
            </a:r>
            <a:endParaRPr lang="en-GB"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8689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Times New Roman" pitchFamily="18" charset="0"/>
                <a:cs typeface="Times New Roman" pitchFamily="18" charset="0"/>
              </a:rPr>
              <a:t>Result</a:t>
            </a:r>
          </a:p>
        </p:txBody>
      </p:sp>
      <p:grpSp>
        <p:nvGrpSpPr>
          <p:cNvPr id="12" name="그룹 3">
            <a:extLst>
              <a:ext uri="{FF2B5EF4-FFF2-40B4-BE49-F238E27FC236}">
                <a16:creationId xmlns:a16="http://schemas.microsoft.com/office/drawing/2014/main" id="{3A8A3D88-0760-4D94-9137-51FAD6F5519C}"/>
              </a:ext>
            </a:extLst>
          </p:cNvPr>
          <p:cNvGrpSpPr/>
          <p:nvPr/>
        </p:nvGrpSpPr>
        <p:grpSpPr>
          <a:xfrm>
            <a:off x="940280" y="4287329"/>
            <a:ext cx="4986067" cy="707886"/>
            <a:chOff x="-140045" y="2747676"/>
            <a:chExt cx="5496916" cy="1275314"/>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140045" y="2747676"/>
              <a:ext cx="5496916" cy="1275314"/>
            </a:xfrm>
            <a:prstGeom prst="rect">
              <a:avLst/>
            </a:prstGeom>
          </p:spPr>
          <p:txBody>
            <a:bodyPr wrap="square">
              <a:spAutoFit/>
            </a:bodyPr>
            <a:lstStyle/>
            <a:p>
              <a:r>
                <a:rPr lang="en-US" sz="2400" dirty="0"/>
                <a:t> </a:t>
              </a:r>
              <a:r>
                <a:rPr lang="en-US" sz="1600" dirty="0">
                  <a:latin typeface="Times New Roman" pitchFamily="18" charset="0"/>
                  <a:cs typeface="Times New Roman" pitchFamily="18" charset="0"/>
                </a:rPr>
                <a:t>This graph shows the series with 1% value-at-risk limits and most of our series is above 1% VAR limit</a:t>
              </a:r>
              <a:endParaRPr lang="en-GB" sz="1600" dirty="0">
                <a:latin typeface="Times New Roman" pitchFamily="18" charset="0"/>
                <a:cs typeface="Times New Roman" pitchFamily="18" charset="0"/>
              </a:endParaRPr>
            </a:p>
            <a:p>
              <a:r>
                <a:rPr lang="en-US" altLang="ko-KR" sz="1600" b="1" dirty="0">
                  <a:solidFill>
                    <a:schemeClr val="tx1">
                      <a:lumMod val="75000"/>
                      <a:lumOff val="25000"/>
                    </a:schemeClr>
                  </a:solidFill>
                </a:rPr>
                <a:t> </a:t>
              </a:r>
              <a:endParaRPr lang="ko-KR" altLang="en-US" sz="1600" b="1" dirty="0">
                <a:solidFill>
                  <a:schemeClr val="tx1">
                    <a:lumMod val="75000"/>
                    <a:lumOff val="25000"/>
                  </a:schemeClr>
                </a:solidFill>
              </a:endParaRPr>
            </a:p>
          </p:txBody>
        </p:sp>
      </p:grpSp>
      <p:pic>
        <p:nvPicPr>
          <p:cNvPr id="21" name="Picture 20"/>
          <p:cNvPicPr/>
          <p:nvPr/>
        </p:nvPicPr>
        <p:blipFill>
          <a:blip r:embed="rId2">
            <a:extLst>
              <a:ext uri="{28A0092B-C50C-407E-A947-70E740481C1C}">
                <a14:useLocalDpi xmlns:a14="http://schemas.microsoft.com/office/drawing/2010/main" val="0"/>
              </a:ext>
            </a:extLst>
          </a:blip>
          <a:stretch>
            <a:fillRect/>
          </a:stretch>
        </p:blipFill>
        <p:spPr>
          <a:xfrm>
            <a:off x="1252120" y="1431122"/>
            <a:ext cx="4477406" cy="2995092"/>
          </a:xfrm>
          <a:prstGeom prst="rect">
            <a:avLst/>
          </a:prstGeom>
        </p:spPr>
      </p:pic>
      <p:pic>
        <p:nvPicPr>
          <p:cNvPr id="22" name="Picture 21"/>
          <p:cNvPicPr/>
          <p:nvPr/>
        </p:nvPicPr>
        <p:blipFill>
          <a:blip r:embed="rId3">
            <a:extLst>
              <a:ext uri="{28A0092B-C50C-407E-A947-70E740481C1C}">
                <a14:useLocalDpi xmlns:a14="http://schemas.microsoft.com/office/drawing/2010/main" val="0"/>
              </a:ext>
            </a:extLst>
          </a:blip>
          <a:stretch>
            <a:fillRect/>
          </a:stretch>
        </p:blipFill>
        <p:spPr>
          <a:xfrm>
            <a:off x="6897890" y="1335161"/>
            <a:ext cx="3761850" cy="3116070"/>
          </a:xfrm>
          <a:prstGeom prst="rect">
            <a:avLst/>
          </a:prstGeom>
        </p:spPr>
      </p:pic>
      <p:sp>
        <p:nvSpPr>
          <p:cNvPr id="23" name="Rectangle 22"/>
          <p:cNvSpPr/>
          <p:nvPr/>
        </p:nvSpPr>
        <p:spPr>
          <a:xfrm>
            <a:off x="6763111" y="4486061"/>
            <a:ext cx="4571999" cy="584775"/>
          </a:xfrm>
          <a:prstGeom prst="rect">
            <a:avLst/>
          </a:prstGeom>
        </p:spPr>
        <p:txBody>
          <a:bodyPr wrap="square">
            <a:spAutoFit/>
          </a:bodyPr>
          <a:lstStyle/>
          <a:p>
            <a:r>
              <a:rPr lang="en-US" sz="1600" dirty="0">
                <a:latin typeface="Times New Roman" pitchFamily="18" charset="0"/>
                <a:cs typeface="Times New Roman" pitchFamily="18" charset="0"/>
              </a:rPr>
              <a:t>By looking at QQ plot we can tell that there is no correlation between the residuals. </a:t>
            </a:r>
            <a:endParaRPr lang="en-GB" sz="1600" dirty="0">
              <a:latin typeface="Times New Roman" pitchFamily="18" charset="0"/>
              <a:cs typeface="Times New Roman" pitchFamily="18" charset="0"/>
            </a:endParaRPr>
          </a:p>
        </p:txBody>
      </p:sp>
    </p:spTree>
    <p:extLst>
      <p:ext uri="{BB962C8B-B14F-4D97-AF65-F5344CB8AC3E}">
        <p14:creationId xmlns:p14="http://schemas.microsoft.com/office/powerpoint/2010/main" val="2586891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3A8A3D88-0760-4D94-9137-51FAD6F5519C}"/>
              </a:ext>
            </a:extLst>
          </p:cNvPr>
          <p:cNvGrpSpPr/>
          <p:nvPr/>
        </p:nvGrpSpPr>
        <p:grpSpPr>
          <a:xfrm>
            <a:off x="974787" y="4085670"/>
            <a:ext cx="4986067" cy="701988"/>
            <a:chOff x="-130534" y="2799108"/>
            <a:chExt cx="5496916" cy="2578407"/>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130534" y="3159578"/>
              <a:ext cx="5496916" cy="2217937"/>
            </a:xfrm>
            <a:prstGeom prst="rect">
              <a:avLst/>
            </a:prstGeom>
          </p:spPr>
          <p:txBody>
            <a:bodyPr wrap="square">
              <a:spAutoFit/>
            </a:bodyPr>
            <a:lstStyle/>
            <a:p>
              <a:r>
                <a:rPr lang="en-US" sz="2400" dirty="0"/>
                <a:t> </a:t>
              </a:r>
              <a:r>
                <a:rPr lang="en-US" sz="1600" dirty="0">
                  <a:latin typeface="Times New Roman" pitchFamily="18" charset="0"/>
                  <a:cs typeface="Times New Roman" pitchFamily="18" charset="0"/>
                </a:rPr>
                <a:t>The acf plot of standardized residual also tells that there is no correlation.</a:t>
              </a:r>
              <a:endParaRPr lang="en-GB" sz="1600" dirty="0">
                <a:latin typeface="Times New Roman" pitchFamily="18" charset="0"/>
                <a:cs typeface="Times New Roman" pitchFamily="18" charset="0"/>
              </a:endParaRPr>
            </a:p>
            <a:p>
              <a:endParaRPr lang="en-GB" sz="1600" dirty="0">
                <a:latin typeface="Times New Roman" pitchFamily="18" charset="0"/>
                <a:cs typeface="Times New Roman" pitchFamily="18" charset="0"/>
              </a:endParaRPr>
            </a:p>
            <a:p>
              <a:r>
                <a:rPr lang="en-US" altLang="ko-KR" sz="1600" b="1" dirty="0">
                  <a:solidFill>
                    <a:schemeClr val="tx1">
                      <a:lumMod val="75000"/>
                      <a:lumOff val="25000"/>
                    </a:schemeClr>
                  </a:solidFill>
                </a:rPr>
                <a:t> </a:t>
              </a:r>
              <a:endParaRPr lang="ko-KR" altLang="en-US" sz="1600" b="1" dirty="0">
                <a:solidFill>
                  <a:schemeClr val="tx1">
                    <a:lumMod val="75000"/>
                    <a:lumOff val="25000"/>
                  </a:schemeClr>
                </a:solidFill>
              </a:endParaRPr>
            </a:p>
          </p:txBody>
        </p:sp>
      </p:grpSp>
      <p:sp>
        <p:nvSpPr>
          <p:cNvPr id="23" name="Rectangle 22"/>
          <p:cNvSpPr/>
          <p:nvPr/>
        </p:nvSpPr>
        <p:spPr>
          <a:xfrm>
            <a:off x="6763110" y="4296281"/>
            <a:ext cx="4571999" cy="830997"/>
          </a:xfrm>
          <a:prstGeom prst="rect">
            <a:avLst/>
          </a:prstGeom>
        </p:spPr>
        <p:txBody>
          <a:bodyPr wrap="square">
            <a:spAutoFit/>
          </a:bodyPr>
          <a:lstStyle/>
          <a:p>
            <a:r>
              <a:rPr lang="en-US" sz="1600" dirty="0">
                <a:latin typeface="Times New Roman" pitchFamily="18" charset="0"/>
                <a:cs typeface="Times New Roman" pitchFamily="18" charset="0"/>
              </a:rPr>
              <a:t>The news impact curve of L&amp;T shows that the impact of negative news is much greater than the impact of positive news on volatility..</a:t>
            </a:r>
            <a:endParaRPr lang="en-GB" sz="1600" dirty="0">
              <a:latin typeface="Times New Roman" pitchFamily="18" charset="0"/>
              <a:cs typeface="Times New Roman" pitchFamily="18"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936610" y="1131419"/>
            <a:ext cx="4677103" cy="2921635"/>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7067116" y="915200"/>
            <a:ext cx="3457903" cy="3423084"/>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3A8A3D88-0760-4D94-9137-51FAD6F5519C}"/>
              </a:ext>
            </a:extLst>
          </p:cNvPr>
          <p:cNvGrpSpPr/>
          <p:nvPr/>
        </p:nvGrpSpPr>
        <p:grpSpPr>
          <a:xfrm>
            <a:off x="1647646" y="4597879"/>
            <a:ext cx="8807569" cy="570319"/>
            <a:chOff x="-105690" y="2079408"/>
            <a:chExt cx="7015440" cy="1027477"/>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105690" y="2079408"/>
              <a:ext cx="7015440" cy="831728"/>
            </a:xfrm>
            <a:prstGeom prst="rect">
              <a:avLst/>
            </a:prstGeom>
          </p:spPr>
          <p:txBody>
            <a:bodyPr wrap="square">
              <a:spAutoFit/>
            </a:bodyPr>
            <a:lstStyle/>
            <a:p>
              <a:pPr algn="ctr"/>
              <a:r>
                <a:rPr lang="en-US" sz="2400" dirty="0"/>
                <a:t> </a:t>
              </a:r>
              <a:r>
                <a:rPr lang="en-US" sz="1600" dirty="0"/>
                <a:t>The forecast of L&amp;T shows that the volatility is going to decrease after mid-July.</a:t>
              </a:r>
              <a:endParaRPr lang="en-GB" sz="1600" dirty="0"/>
            </a:p>
          </p:txBody>
        </p:sp>
      </p:gr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3183148" y="819509"/>
            <a:ext cx="5417388" cy="3610453"/>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Times New Roman" pitchFamily="18" charset="0"/>
                <a:cs typeface="Times New Roman" pitchFamily="18" charset="0"/>
              </a:rPr>
              <a:t>Conclusion.</a:t>
            </a:r>
            <a:endParaRPr lang="en-GB" dirty="0">
              <a:latin typeface="Times New Roman" pitchFamily="18" charset="0"/>
              <a:cs typeface="Times New Roman" pitchFamily="18" charset="0"/>
            </a:endParaRPr>
          </a:p>
        </p:txBody>
      </p:sp>
      <p:grpSp>
        <p:nvGrpSpPr>
          <p:cNvPr id="3" name="그룹 3">
            <a:extLst>
              <a:ext uri="{FF2B5EF4-FFF2-40B4-BE49-F238E27FC236}">
                <a16:creationId xmlns:a16="http://schemas.microsoft.com/office/drawing/2014/main" id="{3A8A3D88-0760-4D94-9137-51FAD6F5519C}"/>
              </a:ext>
            </a:extLst>
          </p:cNvPr>
          <p:cNvGrpSpPr/>
          <p:nvPr/>
        </p:nvGrpSpPr>
        <p:grpSpPr>
          <a:xfrm>
            <a:off x="1017917" y="1302589"/>
            <a:ext cx="4986068" cy="4753153"/>
            <a:chOff x="-54454" y="-2629575"/>
            <a:chExt cx="5496917" cy="8563192"/>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54454" y="-2629575"/>
              <a:ext cx="5496917" cy="8563192"/>
            </a:xfrm>
            <a:prstGeom prst="rect">
              <a:avLst/>
            </a:prstGeom>
          </p:spPr>
          <p:txBody>
            <a:bodyPr wrap="square">
              <a:spAutoFit/>
            </a:bodyPr>
            <a:lstStyle/>
            <a:p>
              <a:r>
                <a:rPr lang="en-US" sz="2400" dirty="0"/>
                <a:t> </a:t>
              </a:r>
              <a:r>
                <a:rPr lang="en-US" sz="1600" dirty="0">
                  <a:latin typeface="Times New Roman" pitchFamily="18" charset="0"/>
                  <a:cs typeface="Times New Roman" pitchFamily="18" charset="0"/>
                </a:rPr>
                <a:t>The closing prices of all the company saw a decline in 2016 and 2017 which is in a known fact due to Demonetization and GST implementation and after 2019 a slowdown is clearly visible. </a:t>
              </a:r>
              <a:endParaRPr lang="en-GB"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Due to COVID-19 pandemic the decrease in Closing prices is also visible the volatility of the company increase suddenly due to the crisis as the Lockdown were imposed and closing prices fell. Till late April the volatility of the company was high as the prices fell and after that they were a little stable for some time there, then as the unlock process started and the economic activity started we can see an increase in the volatility due to the fact that the closing prices started increasing and the return also increased.</a:t>
              </a:r>
              <a:endParaRPr lang="en-GB"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Our model has predicted that the volatility of the company will increase till mid-july for L&amp;T Housing Finance and mid-August and then the volatility will appear to get stable after that. </a:t>
              </a:r>
              <a:endParaRPr lang="ko-KR" altLang="en-US" sz="1600" b="1" dirty="0">
                <a:solidFill>
                  <a:schemeClr val="tx1">
                    <a:lumMod val="75000"/>
                    <a:lumOff val="25000"/>
                  </a:schemeClr>
                </a:solidFill>
                <a:latin typeface="Times New Roman" pitchFamily="18" charset="0"/>
                <a:cs typeface="Times New Roman" pitchFamily="18" charset="0"/>
              </a:endParaRPr>
            </a:p>
          </p:txBody>
        </p:sp>
      </p:gr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6426680" y="1777042"/>
            <a:ext cx="5653177" cy="2666047"/>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5837945" y="1625523"/>
            <a:ext cx="5725723" cy="5012823"/>
            <a:chOff x="5885014" y="654503"/>
            <a:chExt cx="5725723" cy="5656347"/>
          </a:xfrm>
        </p:grpSpPr>
        <p:sp>
          <p:nvSpPr>
            <p:cNvPr id="16" name="TextBox 15">
              <a:extLst>
                <a:ext uri="{FF2B5EF4-FFF2-40B4-BE49-F238E27FC236}">
                  <a16:creationId xmlns:a16="http://schemas.microsoft.com/office/drawing/2014/main" id="{6256C016-2CE9-4A41-AAAD-479E0F70132F}"/>
                </a:ext>
              </a:extLst>
            </p:cNvPr>
            <p:cNvSpPr txBox="1"/>
            <p:nvPr/>
          </p:nvSpPr>
          <p:spPr>
            <a:xfrm>
              <a:off x="6903916" y="718301"/>
              <a:ext cx="4706821" cy="590389"/>
            </a:xfrm>
            <a:prstGeom prst="rect">
              <a:avLst/>
            </a:prstGeom>
            <a:noFill/>
          </p:spPr>
          <p:txBody>
            <a:bodyPr wrap="square" lIns="108000" rIns="108000" rtlCol="0">
              <a:spAutoFit/>
            </a:bodyPr>
            <a:lstStyle/>
            <a:p>
              <a:r>
                <a:rPr lang="en-US" altLang="ko-KR" sz="2800" b="1" dirty="0">
                  <a:solidFill>
                    <a:schemeClr val="bg1"/>
                  </a:solidFill>
                  <a:latin typeface="Times New Roman" pitchFamily="18" charset="0"/>
                  <a:cs typeface="Times New Roman" pitchFamily="18" charset="0"/>
                </a:rPr>
                <a:t>What is Volatility</a:t>
              </a:r>
              <a:endParaRPr lang="ko-KR" altLang="en-US" sz="2800" b="1" dirty="0">
                <a:solidFill>
                  <a:schemeClr val="bg1"/>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168954F2-9FF7-439F-AEAB-75F9457D5B63}"/>
                </a:ext>
              </a:extLst>
            </p:cNvPr>
            <p:cNvSpPr txBox="1"/>
            <p:nvPr/>
          </p:nvSpPr>
          <p:spPr>
            <a:xfrm>
              <a:off x="5885014" y="654503"/>
              <a:ext cx="958096" cy="659846"/>
            </a:xfrm>
            <a:prstGeom prst="rect">
              <a:avLst/>
            </a:prstGeom>
            <a:noFill/>
          </p:spPr>
          <p:txBody>
            <a:bodyPr wrap="square" lIns="108000" rIns="108000" rtlCol="0">
              <a:spAutoFit/>
            </a:bodyPr>
            <a:lstStyle/>
            <a:p>
              <a:pPr algn="ctr"/>
              <a:r>
                <a:rPr lang="en-US" altLang="ko-KR" sz="3200" b="1" dirty="0">
                  <a:solidFill>
                    <a:schemeClr val="bg1"/>
                  </a:solidFill>
                  <a:latin typeface="Times New Roman" pitchFamily="18" charset="0"/>
                  <a:cs typeface="Times New Roman" pitchFamily="18" charset="0"/>
                </a:rPr>
                <a:t>01</a:t>
              </a:r>
              <a:endParaRPr lang="ko-KR" altLang="en-US" sz="3200" b="1" dirty="0">
                <a:solidFill>
                  <a:schemeClr val="bg1"/>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886663" y="1646166"/>
              <a:ext cx="4706821" cy="590389"/>
            </a:xfrm>
            <a:prstGeom prst="rect">
              <a:avLst/>
            </a:prstGeom>
            <a:noFill/>
          </p:spPr>
          <p:txBody>
            <a:bodyPr wrap="square" lIns="108000" rIns="108000" rtlCol="0">
              <a:spAutoFit/>
            </a:bodyPr>
            <a:lstStyle/>
            <a:p>
              <a:r>
                <a:rPr lang="en-GB" altLang="ko-KR" sz="2800" b="1" dirty="0">
                  <a:solidFill>
                    <a:schemeClr val="bg1"/>
                  </a:solidFill>
                  <a:latin typeface="Times New Roman" pitchFamily="18" charset="0"/>
                  <a:cs typeface="Times New Roman" pitchFamily="18" charset="0"/>
                </a:rPr>
                <a:t>Stationarity</a:t>
              </a:r>
              <a:endParaRPr lang="ko-KR" altLang="en-US" sz="2800" b="1" dirty="0">
                <a:solidFill>
                  <a:schemeClr val="bg1"/>
                </a:solidFill>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919520" y="1582367"/>
              <a:ext cx="958096" cy="659846"/>
            </a:xfrm>
            <a:prstGeom prst="rect">
              <a:avLst/>
            </a:prstGeom>
            <a:noFill/>
          </p:spPr>
          <p:txBody>
            <a:bodyPr wrap="square" lIns="108000" rIns="108000" rtlCol="0">
              <a:spAutoFit/>
            </a:bodyPr>
            <a:lstStyle/>
            <a:p>
              <a:pPr algn="ctr"/>
              <a:r>
                <a:rPr lang="en-US" altLang="ko-KR" sz="3200" b="1" dirty="0">
                  <a:solidFill>
                    <a:schemeClr val="bg1"/>
                  </a:solidFill>
                  <a:latin typeface="Times New Roman" pitchFamily="18" charset="0"/>
                  <a:cs typeface="Times New Roman" pitchFamily="18" charset="0"/>
                </a:rPr>
                <a:t>02</a:t>
              </a:r>
              <a:endParaRPr lang="ko-KR" altLang="en-US" sz="3200" b="1" dirty="0">
                <a:solidFill>
                  <a:schemeClr val="bg1"/>
                </a:solidFill>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783147" y="2544828"/>
              <a:ext cx="4706821" cy="573024"/>
            </a:xfrm>
            <a:prstGeom prst="rect">
              <a:avLst/>
            </a:prstGeom>
            <a:noFill/>
          </p:spPr>
          <p:txBody>
            <a:bodyPr wrap="square" lIns="108000" rIns="108000" rtlCol="0">
              <a:spAutoFit/>
            </a:bodyPr>
            <a:lstStyle/>
            <a:p>
              <a:r>
                <a:rPr lang="en-GB" altLang="ko-KR" sz="2700" b="1" dirty="0">
                  <a:solidFill>
                    <a:schemeClr val="bg1"/>
                  </a:solidFill>
                  <a:cs typeface="Arial" pitchFamily="34" charset="0"/>
                </a:rPr>
                <a:t> </a:t>
              </a:r>
              <a:r>
                <a:rPr lang="en-GB" altLang="ko-KR" sz="2700" b="1" dirty="0">
                  <a:solidFill>
                    <a:schemeClr val="bg1"/>
                  </a:solidFill>
                  <a:latin typeface="Times New Roman" pitchFamily="18" charset="0"/>
                  <a:cs typeface="Times New Roman" pitchFamily="18" charset="0"/>
                </a:rPr>
                <a:t>Time Series Models</a:t>
              </a:r>
              <a:endParaRPr lang="ko-KR" altLang="en-US" sz="2700" b="1" dirty="0">
                <a:solidFill>
                  <a:schemeClr val="bg1"/>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945399" y="2510234"/>
              <a:ext cx="958096" cy="659846"/>
            </a:xfrm>
            <a:prstGeom prst="rect">
              <a:avLst/>
            </a:prstGeom>
            <a:noFill/>
          </p:spPr>
          <p:txBody>
            <a:bodyPr wrap="square" lIns="108000" rIns="108000" rtlCol="0">
              <a:spAutoFit/>
            </a:bodyPr>
            <a:lstStyle/>
            <a:p>
              <a:pPr algn="ctr"/>
              <a:r>
                <a:rPr lang="en-US" altLang="ko-KR" sz="3200" b="1" dirty="0">
                  <a:solidFill>
                    <a:schemeClr val="bg1"/>
                  </a:solidFill>
                  <a:latin typeface="Times New Roman" pitchFamily="18" charset="0"/>
                  <a:cs typeface="Times New Roman" pitchFamily="18" charset="0"/>
                </a:rPr>
                <a:t>03</a:t>
              </a:r>
              <a:endParaRPr lang="ko-KR" altLang="en-US" sz="3200" b="1" dirty="0">
                <a:solidFill>
                  <a:schemeClr val="bg1"/>
                </a:solidFill>
                <a:latin typeface="Times New Roman" pitchFamily="18" charset="0"/>
                <a:cs typeface="Times New Roman" pitchFamily="18"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774520" y="3443492"/>
              <a:ext cx="4706821" cy="1059228"/>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 </a:t>
              </a:r>
              <a:r>
                <a:rPr lang="en-US" altLang="ko-KR" sz="2800" b="1" dirty="0">
                  <a:solidFill>
                    <a:schemeClr val="bg1"/>
                  </a:solidFill>
                  <a:latin typeface="Times New Roman" pitchFamily="18" charset="0"/>
                  <a:cs typeface="Times New Roman" pitchFamily="18" charset="0"/>
                </a:rPr>
                <a:t>Methodology</a:t>
              </a:r>
            </a:p>
            <a:p>
              <a:endParaRPr lang="en-US" altLang="ko-KR" sz="2700" b="1" dirty="0">
                <a:solidFill>
                  <a:schemeClr val="bg1"/>
                </a:solidFill>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93640" y="3428364"/>
              <a:ext cx="958096" cy="2882486"/>
            </a:xfrm>
            <a:prstGeom prst="rect">
              <a:avLst/>
            </a:prstGeom>
            <a:noFill/>
          </p:spPr>
          <p:txBody>
            <a:bodyPr wrap="square" lIns="108000" rIns="108000" rtlCol="0">
              <a:spAutoFit/>
            </a:bodyPr>
            <a:lstStyle/>
            <a:p>
              <a:pPr algn="ctr"/>
              <a:r>
                <a:rPr lang="en-US" altLang="ko-KR" sz="3200" b="1" dirty="0">
                  <a:solidFill>
                    <a:schemeClr val="bg1"/>
                  </a:solidFill>
                  <a:latin typeface="Times New Roman" pitchFamily="18" charset="0"/>
                  <a:cs typeface="Times New Roman" pitchFamily="18" charset="0"/>
                </a:rPr>
                <a:t>04</a:t>
              </a:r>
            </a:p>
            <a:p>
              <a:pPr algn="ctr"/>
              <a:endParaRPr lang="en-US" altLang="ko-KR" sz="4800" b="1" dirty="0">
                <a:solidFill>
                  <a:schemeClr val="bg1"/>
                </a:solidFill>
                <a:cs typeface="Arial" pitchFamily="34" charset="0"/>
              </a:endParaRPr>
            </a:p>
            <a:p>
              <a:pPr algn="ctr"/>
              <a:endParaRPr lang="ko-KR" altLang="en-US" sz="3200" b="1" dirty="0">
                <a:solidFill>
                  <a:schemeClr val="bg1"/>
                </a:solidFill>
                <a:cs typeface="Arial" pitchFamily="34" charset="0"/>
              </a:endParaRPr>
            </a:p>
            <a:p>
              <a:pPr algn="ctr"/>
              <a:endParaRPr lang="en-US" altLang="ko-KR" sz="4800" b="1" dirty="0">
                <a:solidFill>
                  <a:schemeClr val="bg1"/>
                </a:solidFill>
                <a:cs typeface="Arial" pitchFamily="34" charset="0"/>
              </a:endParaRPr>
            </a:p>
          </p:txBody>
        </p:sp>
      </p:grpSp>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latin typeface="Times New Roman" pitchFamily="18" charset="0"/>
                <a:cs typeface="Times New Roman" pitchFamily="18" charset="0"/>
              </a:rPr>
              <a:t>Content</a:t>
            </a:r>
            <a:endParaRPr lang="ko-KR" altLang="en-US" sz="5400" dirty="0">
              <a:solidFill>
                <a:schemeClr val="bg1"/>
              </a:solidFill>
              <a:latin typeface="Times New Roman" pitchFamily="18" charset="0"/>
              <a:cs typeface="Times New Roman" pitchFamily="18" charset="0"/>
            </a:endParaRPr>
          </a:p>
        </p:txBody>
      </p:sp>
      <p:sp>
        <p:nvSpPr>
          <p:cNvPr id="30" name="TextBox 29"/>
          <p:cNvSpPr txBox="1"/>
          <p:nvPr/>
        </p:nvSpPr>
        <p:spPr>
          <a:xfrm>
            <a:off x="6003985" y="4942935"/>
            <a:ext cx="741872" cy="584775"/>
          </a:xfrm>
          <a:prstGeom prst="rect">
            <a:avLst/>
          </a:prstGeom>
          <a:noFill/>
        </p:spPr>
        <p:txBody>
          <a:bodyPr wrap="square" rtlCol="0">
            <a:spAutoFit/>
          </a:bodyPr>
          <a:lstStyle/>
          <a:p>
            <a:pPr algn="ctr"/>
            <a:r>
              <a:rPr lang="en-US" altLang="ko-KR" sz="3200" b="1" dirty="0">
                <a:solidFill>
                  <a:schemeClr val="bg1"/>
                </a:solidFill>
                <a:latin typeface="Times New Roman" pitchFamily="18" charset="0"/>
                <a:cs typeface="Times New Roman" pitchFamily="18" charset="0"/>
              </a:rPr>
              <a:t>05</a:t>
            </a:r>
          </a:p>
        </p:txBody>
      </p:sp>
      <p:sp>
        <p:nvSpPr>
          <p:cNvPr id="32" name="Rectangle 31"/>
          <p:cNvSpPr/>
          <p:nvPr/>
        </p:nvSpPr>
        <p:spPr>
          <a:xfrm>
            <a:off x="6771736" y="4960991"/>
            <a:ext cx="3398807" cy="523220"/>
          </a:xfrm>
          <a:prstGeom prst="rect">
            <a:avLst/>
          </a:prstGeom>
        </p:spPr>
        <p:txBody>
          <a:bodyPr wrap="square">
            <a:spAutoFit/>
          </a:bodyPr>
          <a:lstStyle/>
          <a:p>
            <a:r>
              <a:rPr lang="en-US" altLang="ko-KR" sz="2800" b="1" dirty="0">
                <a:solidFill>
                  <a:schemeClr val="bg1"/>
                </a:solidFill>
                <a:cs typeface="Arial" pitchFamily="34" charset="0"/>
              </a:rPr>
              <a:t> </a:t>
            </a:r>
            <a:r>
              <a:rPr lang="en-US" altLang="ko-KR" sz="2800" b="1" dirty="0">
                <a:solidFill>
                  <a:schemeClr val="bg1"/>
                </a:solidFill>
                <a:latin typeface="Times New Roman" pitchFamily="18" charset="0"/>
                <a:cs typeface="Times New Roman" pitchFamily="18" charset="0"/>
              </a:rPr>
              <a:t>Result</a:t>
            </a:r>
          </a:p>
        </p:txBody>
      </p:sp>
      <p:sp>
        <p:nvSpPr>
          <p:cNvPr id="33" name="Rectangle 32"/>
          <p:cNvSpPr/>
          <p:nvPr/>
        </p:nvSpPr>
        <p:spPr>
          <a:xfrm>
            <a:off x="6004823" y="5720114"/>
            <a:ext cx="697902" cy="584775"/>
          </a:xfrm>
          <a:prstGeom prst="rect">
            <a:avLst/>
          </a:prstGeom>
        </p:spPr>
        <p:txBody>
          <a:bodyPr wrap="square">
            <a:spAutoFit/>
          </a:bodyPr>
          <a:lstStyle/>
          <a:p>
            <a:pPr algn="ctr"/>
            <a:r>
              <a:rPr lang="en-US" altLang="ko-KR" sz="3200" b="1" dirty="0">
                <a:solidFill>
                  <a:schemeClr val="bg1"/>
                </a:solidFill>
                <a:latin typeface="Times New Roman" pitchFamily="18" charset="0"/>
                <a:cs typeface="Times New Roman" pitchFamily="18" charset="0"/>
              </a:rPr>
              <a:t>06</a:t>
            </a:r>
          </a:p>
        </p:txBody>
      </p:sp>
      <p:sp>
        <p:nvSpPr>
          <p:cNvPr id="34" name="Rectangle 33"/>
          <p:cNvSpPr/>
          <p:nvPr/>
        </p:nvSpPr>
        <p:spPr>
          <a:xfrm>
            <a:off x="6849374" y="5727939"/>
            <a:ext cx="2544792" cy="523220"/>
          </a:xfrm>
          <a:prstGeom prst="rect">
            <a:avLst/>
          </a:prstGeom>
        </p:spPr>
        <p:txBody>
          <a:bodyPr wrap="square">
            <a:spAutoFit/>
          </a:bodyPr>
          <a:lstStyle/>
          <a:p>
            <a:r>
              <a:rPr lang="en-US" altLang="ko-KR" sz="2800" b="1" dirty="0">
                <a:solidFill>
                  <a:schemeClr val="bg1"/>
                </a:solidFill>
                <a:latin typeface="Times New Roman" pitchFamily="18" charset="0"/>
                <a:cs typeface="Times New Roman" pitchFamily="18" charset="0"/>
              </a:rPr>
              <a:t>Conclusion</a:t>
            </a:r>
          </a:p>
        </p:txBody>
      </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Times New Roman" pitchFamily="18" charset="0"/>
                <a:cs typeface="Times New Roman" pitchFamily="18" charset="0"/>
              </a:rPr>
              <a:t>Volatility</a:t>
            </a:r>
          </a:p>
        </p:txBody>
      </p:sp>
      <p:grpSp>
        <p:nvGrpSpPr>
          <p:cNvPr id="21" name="Group 20">
            <a:extLst>
              <a:ext uri="{FF2B5EF4-FFF2-40B4-BE49-F238E27FC236}">
                <a16:creationId xmlns:a16="http://schemas.microsoft.com/office/drawing/2014/main" id="{CA28C26F-7187-4C16-AD5F-323EAE047E74}"/>
              </a:ext>
            </a:extLst>
          </p:cNvPr>
          <p:cNvGrpSpPr/>
          <p:nvPr/>
        </p:nvGrpSpPr>
        <p:grpSpPr>
          <a:xfrm>
            <a:off x="948479" y="1207700"/>
            <a:ext cx="4299710" cy="5469145"/>
            <a:chOff x="467544" y="1934588"/>
            <a:chExt cx="3456384" cy="6022125"/>
          </a:xfrm>
        </p:grpSpPr>
        <p:sp>
          <p:nvSpPr>
            <p:cNvPr id="22" name="Rectangle 21">
              <a:extLst>
                <a:ext uri="{FF2B5EF4-FFF2-40B4-BE49-F238E27FC236}">
                  <a16:creationId xmlns:a16="http://schemas.microsoft.com/office/drawing/2014/main" id="{4CB3029D-2C17-4CC5-8984-CF2D985C217C}"/>
                </a:ext>
              </a:extLst>
            </p:cNvPr>
            <p:cNvSpPr/>
            <p:nvPr/>
          </p:nvSpPr>
          <p:spPr>
            <a:xfrm>
              <a:off x="467544" y="1977102"/>
              <a:ext cx="3456384" cy="5979611"/>
            </a:xfrm>
            <a:prstGeom prst="rect">
              <a:avLst/>
            </a:prstGeom>
          </p:spPr>
          <p:txBody>
            <a:bodyPr wrap="square" lIns="72000" rIns="72000">
              <a:spAutoFit/>
            </a:bodyPr>
            <a:lstStyle/>
            <a:p>
              <a:r>
                <a:rPr lang="en-GB" sz="1600" dirty="0">
                  <a:latin typeface="Times New Roman" pitchFamily="18" charset="0"/>
                  <a:cs typeface="Times New Roman" pitchFamily="18" charset="0"/>
                </a:rPr>
                <a:t>Volatility is a statistical measure of the dispersion of returns for a given security or market index. In most cases, the higher the volatility, the riskier the security. Volatility is often measured as either the standard deviation or variance between returns from that same security or market index.</a:t>
              </a:r>
            </a:p>
            <a:p>
              <a:endParaRPr lang="en-GB" sz="1600" dirty="0">
                <a:latin typeface="Times New Roman" pitchFamily="18" charset="0"/>
                <a:cs typeface="Times New Roman" pitchFamily="18" charset="0"/>
              </a:endParaRPr>
            </a:p>
            <a:p>
              <a:r>
                <a:rPr lang="en-GB" sz="1600" dirty="0">
                  <a:latin typeface="Times New Roman" pitchFamily="18" charset="0"/>
                  <a:cs typeface="Times New Roman" pitchFamily="18" charset="0"/>
                </a:rPr>
                <a:t>In the securities markets, volatility is often associated with big swings in either direction. For example, when the stock market rises and falls more than one percent over a sustained period of time, it is called a "volatile" market.</a:t>
              </a:r>
            </a:p>
            <a:p>
              <a:endParaRPr lang="en-US" sz="1600" dirty="0">
                <a:latin typeface="Times New Roman" pitchFamily="18" charset="0"/>
                <a:cs typeface="Times New Roman" pitchFamily="18" charset="0"/>
              </a:endParaRPr>
            </a:p>
            <a:p>
              <a:r>
                <a:rPr lang="en-GB" sz="1600" dirty="0">
                  <a:latin typeface="Times New Roman" pitchFamily="18" charset="0"/>
                  <a:cs typeface="Times New Roman" pitchFamily="18" charset="0"/>
                </a:rPr>
                <a:t>While variance captures the dispersion of returns around the mean of an asset in general, volatility is a measure of that variance bounded by a specific period of time. Thus, we can report daily volatility, weekly, monthly, or annualized volatility.</a:t>
              </a:r>
            </a:p>
            <a:p>
              <a:br>
                <a:rPr lang="en-GB" sz="1400" dirty="0"/>
              </a:br>
              <a:endParaRPr lang="en-US" altLang="ko-KR" sz="1400" dirty="0">
                <a:solidFill>
                  <a:schemeClr val="tx1">
                    <a:lumMod val="75000"/>
                    <a:lumOff val="25000"/>
                  </a:schemeClr>
                </a:solidFill>
              </a:endParaRPr>
            </a:p>
          </p:txBody>
        </p:sp>
        <p:sp>
          <p:nvSpPr>
            <p:cNvPr id="23" name="Rectangle 22">
              <a:extLst>
                <a:ext uri="{FF2B5EF4-FFF2-40B4-BE49-F238E27FC236}">
                  <a16:creationId xmlns:a16="http://schemas.microsoft.com/office/drawing/2014/main" id="{549BB51F-72F1-4436-B437-D462ECB54B26}"/>
                </a:ext>
              </a:extLst>
            </p:cNvPr>
            <p:cNvSpPr/>
            <p:nvPr/>
          </p:nvSpPr>
          <p:spPr>
            <a:xfrm>
              <a:off x="467544" y="1934588"/>
              <a:ext cx="3456384" cy="461665"/>
            </a:xfrm>
            <a:prstGeom prst="rect">
              <a:avLst/>
            </a:prstGeom>
          </p:spPr>
          <p:txBody>
            <a:bodyPr wrap="square">
              <a:spAutoFit/>
            </a:bodyPr>
            <a:lstStyle/>
            <a:p>
              <a:endParaRPr lang="ko-KR" altLang="en-US" sz="2400" b="1" dirty="0">
                <a:solidFill>
                  <a:schemeClr val="tx1">
                    <a:lumMod val="75000"/>
                    <a:lumOff val="25000"/>
                  </a:schemeClr>
                </a:solidFill>
              </a:endParaRPr>
            </a:p>
          </p:txBody>
        </p:sp>
      </p:grpSp>
      <p:sp>
        <p:nvSpPr>
          <p:cNvPr id="24" name="Rectangle 16">
            <a:extLst>
              <a:ext uri="{FF2B5EF4-FFF2-40B4-BE49-F238E27FC236}">
                <a16:creationId xmlns:a16="http://schemas.microsoft.com/office/drawing/2014/main" id="{6FAAEBFB-1D20-4167-9533-6E41975C8E01}"/>
              </a:ext>
            </a:extLst>
          </p:cNvPr>
          <p:cNvSpPr/>
          <p:nvPr/>
        </p:nvSpPr>
        <p:spPr>
          <a:xfrm rot="2700000">
            <a:off x="8414408" y="3858853"/>
            <a:ext cx="306039" cy="54867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026" name="Picture 2" descr="Home - PLblog"/>
          <p:cNvPicPr>
            <a:picLocks noChangeAspect="1" noChangeArrowheads="1"/>
          </p:cNvPicPr>
          <p:nvPr/>
        </p:nvPicPr>
        <p:blipFill>
          <a:blip r:embed="rId2"/>
          <a:srcRect/>
          <a:stretch>
            <a:fillRect/>
          </a:stretch>
        </p:blipFill>
        <p:spPr bwMode="auto">
          <a:xfrm>
            <a:off x="5952526" y="1949570"/>
            <a:ext cx="5715000" cy="3623094"/>
          </a:xfrm>
          <a:prstGeom prst="rect">
            <a:avLst/>
          </a:prstGeom>
          <a:noFill/>
        </p:spPr>
      </p:pic>
    </p:spTree>
    <p:extLst>
      <p:ext uri="{BB962C8B-B14F-4D97-AF65-F5344CB8AC3E}">
        <p14:creationId xmlns:p14="http://schemas.microsoft.com/office/powerpoint/2010/main" val="158621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latin typeface="Times New Roman" pitchFamily="18" charset="0"/>
                <a:cs typeface="Times New Roman" pitchFamily="18" charset="0"/>
              </a:rPr>
              <a:t>Stationarity</a:t>
            </a:r>
            <a:endParaRPr lang="en-US" dirty="0">
              <a:latin typeface="Times New Roman" pitchFamily="18" charset="0"/>
              <a:cs typeface="Times New Roman" pitchFamily="18" charset="0"/>
            </a:endParaRPr>
          </a:p>
        </p:txBody>
      </p:sp>
      <p:sp>
        <p:nvSpPr>
          <p:cNvPr id="22" name="Rectangle 21">
            <a:extLst>
              <a:ext uri="{FF2B5EF4-FFF2-40B4-BE49-F238E27FC236}">
                <a16:creationId xmlns:a16="http://schemas.microsoft.com/office/drawing/2014/main" id="{4CB3029D-2C17-4CC5-8984-CF2D985C217C}"/>
              </a:ext>
            </a:extLst>
          </p:cNvPr>
          <p:cNvSpPr/>
          <p:nvPr/>
        </p:nvSpPr>
        <p:spPr>
          <a:xfrm>
            <a:off x="931226" y="1768416"/>
            <a:ext cx="4299710" cy="3083986"/>
          </a:xfrm>
          <a:prstGeom prst="rect">
            <a:avLst/>
          </a:prstGeom>
        </p:spPr>
        <p:txBody>
          <a:bodyPr wrap="square" lIns="72000" rIns="72000">
            <a:spAutoFit/>
          </a:bodyPr>
          <a:lstStyle/>
          <a:p>
            <a:r>
              <a:rPr lang="en-GB" sz="1600" dirty="0">
                <a:latin typeface="Times New Roman" pitchFamily="18" charset="0"/>
                <a:cs typeface="Times New Roman" pitchFamily="18" charset="0"/>
              </a:rPr>
              <a:t>Consider a time series {</a:t>
            </a:r>
            <a:r>
              <a:rPr lang="en-GB" sz="1600" i="1" dirty="0">
                <a:latin typeface="Times New Roman" pitchFamily="18" charset="0"/>
                <a:cs typeface="Times New Roman" pitchFamily="18" charset="0"/>
              </a:rPr>
              <a:t>rt </a:t>
            </a:r>
            <a:r>
              <a:rPr lang="en-GB" sz="1600" dirty="0">
                <a:latin typeface="Times New Roman" pitchFamily="18" charset="0"/>
                <a:cs typeface="Times New Roman" pitchFamily="18" charset="0"/>
              </a:rPr>
              <a:t>} it is said to be strictly stationary if the joint distribution is invariant under time shift, this is very strong condition and is difficult to verify empirically, therefore a weaker version is often used in the time series analysis. </a:t>
            </a:r>
          </a:p>
          <a:p>
            <a:endParaRPr lang="en-GB" sz="1600" dirty="0">
              <a:latin typeface="Times New Roman" pitchFamily="18" charset="0"/>
              <a:cs typeface="Times New Roman" pitchFamily="18" charset="0"/>
            </a:endParaRPr>
          </a:p>
          <a:p>
            <a:r>
              <a:rPr lang="en-GB" sz="1600" dirty="0">
                <a:latin typeface="Times New Roman" pitchFamily="18" charset="0"/>
                <a:cs typeface="Times New Roman" pitchFamily="18" charset="0"/>
              </a:rPr>
              <a:t>A time series is weakly stationary if the mean of the time series is constant and the covariance’s of rt and rt-l are time invariant where is an arbitrary integer. </a:t>
            </a:r>
          </a:p>
          <a:p>
            <a:pPr>
              <a:lnSpc>
                <a:spcPct val="150000"/>
              </a:lnSpc>
            </a:pPr>
            <a:endParaRPr lang="en-US" altLang="ko-KR" sz="1400" dirty="0">
              <a:solidFill>
                <a:schemeClr val="tx1">
                  <a:lumMod val="75000"/>
                  <a:lumOff val="25000"/>
                </a:schemeClr>
              </a:solidFill>
            </a:endParaRPr>
          </a:p>
        </p:txBody>
      </p:sp>
      <p:sp>
        <p:nvSpPr>
          <p:cNvPr id="24" name="Rectangle 16">
            <a:extLst>
              <a:ext uri="{FF2B5EF4-FFF2-40B4-BE49-F238E27FC236}">
                <a16:creationId xmlns:a16="http://schemas.microsoft.com/office/drawing/2014/main" id="{6FAAEBFB-1D20-4167-9533-6E41975C8E01}"/>
              </a:ext>
            </a:extLst>
          </p:cNvPr>
          <p:cNvSpPr/>
          <p:nvPr/>
        </p:nvSpPr>
        <p:spPr>
          <a:xfrm rot="2700000">
            <a:off x="8414408" y="3858853"/>
            <a:ext cx="306039" cy="54867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026" name="Picture 2" descr="Choosing the right forecast model for time series data - Datalytyx"/>
          <p:cNvPicPr>
            <a:picLocks noChangeAspect="1" noChangeArrowheads="1"/>
          </p:cNvPicPr>
          <p:nvPr/>
        </p:nvPicPr>
        <p:blipFill>
          <a:blip r:embed="rId2"/>
          <a:srcRect/>
          <a:stretch>
            <a:fillRect/>
          </a:stretch>
        </p:blipFill>
        <p:spPr bwMode="auto">
          <a:xfrm>
            <a:off x="5727940" y="1411167"/>
            <a:ext cx="5661564" cy="3169459"/>
          </a:xfrm>
          <a:prstGeom prst="rect">
            <a:avLst/>
          </a:prstGeom>
          <a:noFill/>
        </p:spPr>
      </p:pic>
    </p:spTree>
    <p:extLst>
      <p:ext uri="{BB962C8B-B14F-4D97-AF65-F5344CB8AC3E}">
        <p14:creationId xmlns:p14="http://schemas.microsoft.com/office/powerpoint/2010/main" val="158621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Times New Roman" pitchFamily="18" charset="0"/>
                <a:cs typeface="Times New Roman" pitchFamily="18" charset="0"/>
              </a:rPr>
              <a:t>Time Series Models</a:t>
            </a:r>
          </a:p>
        </p:txBody>
      </p:sp>
      <p:grpSp>
        <p:nvGrpSpPr>
          <p:cNvPr id="12" name="그룹 3">
            <a:extLst>
              <a:ext uri="{FF2B5EF4-FFF2-40B4-BE49-F238E27FC236}">
                <a16:creationId xmlns:a16="http://schemas.microsoft.com/office/drawing/2014/main" id="{3A8A3D88-0760-4D94-9137-51FAD6F5519C}"/>
              </a:ext>
            </a:extLst>
          </p:cNvPr>
          <p:cNvGrpSpPr/>
          <p:nvPr/>
        </p:nvGrpSpPr>
        <p:grpSpPr>
          <a:xfrm>
            <a:off x="1286517" y="1518249"/>
            <a:ext cx="9832932" cy="1569660"/>
            <a:chOff x="467544" y="1201182"/>
            <a:chExt cx="4546958" cy="2433621"/>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467544" y="1201182"/>
              <a:ext cx="4546958" cy="2433621"/>
            </a:xfrm>
            <a:prstGeom prst="rect">
              <a:avLst/>
            </a:prstGeom>
          </p:spPr>
          <p:txBody>
            <a:bodyPr wrap="square">
              <a:spAutoFit/>
            </a:bodyPr>
            <a:lstStyle/>
            <a:p>
              <a:r>
                <a:rPr lang="en-US" altLang="ko-KR" sz="2400" dirty="0">
                  <a:solidFill>
                    <a:schemeClr val="tx1">
                      <a:lumMod val="75000"/>
                      <a:lumOff val="25000"/>
                    </a:schemeClr>
                  </a:solidFill>
                  <a:latin typeface="Times New Roman" pitchFamily="18" charset="0"/>
                  <a:cs typeface="Times New Roman" pitchFamily="18" charset="0"/>
                </a:rPr>
                <a:t>1. </a:t>
              </a:r>
              <a:r>
                <a:rPr lang="en-GB" sz="2400" dirty="0">
                  <a:latin typeface="Times New Roman" pitchFamily="18" charset="0"/>
                  <a:cs typeface="Times New Roman" pitchFamily="18" charset="0"/>
                </a:rPr>
                <a:t>Auto Regressive (AR) model:-</a:t>
              </a:r>
              <a:r>
                <a:rPr lang="en-GB" sz="1600" dirty="0">
                  <a:latin typeface="Times New Roman" pitchFamily="18" charset="0"/>
                  <a:cs typeface="Times New Roman" pitchFamily="18" charset="0"/>
                </a:rPr>
                <a:t> Consider a weak stationary time series rt , if rt is correlated to rt-1 ,then rt-1 may be useful in predicting rt. We can make a simple model, Where at is white noise and Φ0 and Φ1 are constants. This model is simple AR(1) we can generalize this to AR(p) model. </a:t>
              </a:r>
            </a:p>
            <a:p>
              <a:r>
                <a:rPr lang="en-GB" sz="1600" dirty="0"/>
                <a:t> </a:t>
              </a:r>
            </a:p>
            <a:p>
              <a:endParaRPr lang="ko-KR" altLang="en-US" sz="2400" b="1" dirty="0">
                <a:solidFill>
                  <a:schemeClr val="tx1">
                    <a:lumMod val="75000"/>
                    <a:lumOff val="25000"/>
                  </a:schemeClr>
                </a:solidFill>
              </a:endParaRPr>
            </a:p>
          </p:txBody>
        </p:sp>
      </p:grpSp>
      <p:grpSp>
        <p:nvGrpSpPr>
          <p:cNvPr id="15" name="그룹 9">
            <a:extLst>
              <a:ext uri="{FF2B5EF4-FFF2-40B4-BE49-F238E27FC236}">
                <a16:creationId xmlns:a16="http://schemas.microsoft.com/office/drawing/2014/main" id="{53E09D8B-A1ED-41BD-A403-34BAEBFD8684}"/>
              </a:ext>
            </a:extLst>
          </p:cNvPr>
          <p:cNvGrpSpPr/>
          <p:nvPr/>
        </p:nvGrpSpPr>
        <p:grpSpPr>
          <a:xfrm>
            <a:off x="1329649" y="2700068"/>
            <a:ext cx="9496501" cy="2062103"/>
            <a:chOff x="510675" y="2542694"/>
            <a:chExt cx="9496501" cy="2062103"/>
          </a:xfrm>
        </p:grpSpPr>
        <p:sp>
          <p:nvSpPr>
            <p:cNvPr id="16" name="Rectangle 15">
              <a:extLst>
                <a:ext uri="{FF2B5EF4-FFF2-40B4-BE49-F238E27FC236}">
                  <a16:creationId xmlns:a16="http://schemas.microsoft.com/office/drawing/2014/main" id="{C99B2C6B-480D-4EDB-BC0A-4EA2D7A149DE}"/>
                </a:ext>
              </a:extLst>
            </p:cNvPr>
            <p:cNvSpPr/>
            <p:nvPr/>
          </p:nvSpPr>
          <p:spPr>
            <a:xfrm>
              <a:off x="820483" y="3680536"/>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id="{AAEC1972-B037-4F0B-B2EB-A144EF96F4D1}"/>
                </a:ext>
              </a:extLst>
            </p:cNvPr>
            <p:cNvSpPr/>
            <p:nvPr/>
          </p:nvSpPr>
          <p:spPr>
            <a:xfrm>
              <a:off x="510675" y="2542694"/>
              <a:ext cx="9496501" cy="2062103"/>
            </a:xfrm>
            <a:prstGeom prst="rect">
              <a:avLst/>
            </a:prstGeom>
          </p:spPr>
          <p:txBody>
            <a:bodyPr wrap="square">
              <a:spAutoFit/>
            </a:bodyPr>
            <a:lstStyle/>
            <a:p>
              <a:r>
                <a:rPr lang="en-GB" sz="2400" dirty="0">
                  <a:latin typeface="Times New Roman" pitchFamily="18" charset="0"/>
                  <a:cs typeface="Times New Roman" pitchFamily="18" charset="0"/>
                </a:rPr>
                <a:t>2.Moving Average (MA) Model:-</a:t>
              </a:r>
              <a:r>
                <a:rPr lang="en-GB" sz="1600" dirty="0">
                  <a:latin typeface="Times New Roman" pitchFamily="18" charset="0"/>
                  <a:cs typeface="Times New Roman" pitchFamily="18" charset="0"/>
                </a:rPr>
                <a:t> Consider a weak stationary time series rt , if rt is correlated to at-1 ,then at-1 may be useful in predicting rt. we can make a simple model, Where at is white noise. This model is simple MA(1) we can generalize this to MA(q) model. Where at is white noise and p is the lagged value. An MA model can be identified by looking into ACF plot. </a:t>
              </a:r>
            </a:p>
            <a:p>
              <a:endParaRPr lang="en-GB" sz="1600" dirty="0">
                <a:latin typeface="Times New Roman" pitchFamily="18" charset="0"/>
                <a:cs typeface="Times New Roman" pitchFamily="18" charset="0"/>
              </a:endParaRPr>
            </a:p>
            <a:p>
              <a:r>
                <a:rPr lang="en-GB" sz="1600" dirty="0">
                  <a:latin typeface="Times New Roman" pitchFamily="18" charset="0"/>
                  <a:cs typeface="Times New Roman" pitchFamily="18" charset="0"/>
                </a:rPr>
                <a:t> </a:t>
              </a:r>
            </a:p>
            <a:p>
              <a:endParaRPr lang="ko-KR" altLang="en-US" sz="2400" b="1" dirty="0">
                <a:solidFill>
                  <a:schemeClr val="tx1">
                    <a:lumMod val="75000"/>
                    <a:lumOff val="25000"/>
                  </a:schemeClr>
                </a:solidFill>
              </a:endParaRPr>
            </a:p>
          </p:txBody>
        </p:sp>
      </p:grpSp>
      <p:grpSp>
        <p:nvGrpSpPr>
          <p:cNvPr id="18" name="그룹 10">
            <a:extLst>
              <a:ext uri="{FF2B5EF4-FFF2-40B4-BE49-F238E27FC236}">
                <a16:creationId xmlns:a16="http://schemas.microsoft.com/office/drawing/2014/main" id="{11856825-EA8A-4DA1-91AB-C23356D9021A}"/>
              </a:ext>
            </a:extLst>
          </p:cNvPr>
          <p:cNvGrpSpPr/>
          <p:nvPr/>
        </p:nvGrpSpPr>
        <p:grpSpPr>
          <a:xfrm>
            <a:off x="1286518" y="3743864"/>
            <a:ext cx="9306720" cy="2431435"/>
            <a:chOff x="467544" y="3313024"/>
            <a:chExt cx="9306720" cy="2431435"/>
          </a:xfrm>
        </p:grpSpPr>
        <p:sp>
          <p:nvSpPr>
            <p:cNvPr id="19" name="Rectangle 18">
              <a:extLst>
                <a:ext uri="{FF2B5EF4-FFF2-40B4-BE49-F238E27FC236}">
                  <a16:creationId xmlns:a16="http://schemas.microsoft.com/office/drawing/2014/main" id="{7E3A9B58-17DD-476B-BDBD-CDB788B7CE1F}"/>
                </a:ext>
              </a:extLst>
            </p:cNvPr>
            <p:cNvSpPr/>
            <p:nvPr/>
          </p:nvSpPr>
          <p:spPr>
            <a:xfrm>
              <a:off x="820483" y="4561964"/>
              <a:ext cx="8677735"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20" name="Rectangle 19">
              <a:extLst>
                <a:ext uri="{FF2B5EF4-FFF2-40B4-BE49-F238E27FC236}">
                  <a16:creationId xmlns:a16="http://schemas.microsoft.com/office/drawing/2014/main" id="{26DC7819-80FC-4F02-96D5-2848F42636CB}"/>
                </a:ext>
              </a:extLst>
            </p:cNvPr>
            <p:cNvSpPr/>
            <p:nvPr/>
          </p:nvSpPr>
          <p:spPr>
            <a:xfrm>
              <a:off x="467544" y="3313024"/>
              <a:ext cx="9306720" cy="2431435"/>
            </a:xfrm>
            <a:prstGeom prst="rect">
              <a:avLst/>
            </a:prstGeom>
          </p:spPr>
          <p:txBody>
            <a:bodyPr wrap="square">
              <a:spAutoFit/>
            </a:bodyPr>
            <a:lstStyle/>
            <a:p>
              <a:endParaRPr lang="en-US" altLang="ko-KR" sz="2400" dirty="0">
                <a:solidFill>
                  <a:schemeClr val="tx1">
                    <a:lumMod val="75000"/>
                    <a:lumOff val="25000"/>
                  </a:schemeClr>
                </a:solidFill>
                <a:latin typeface="Times New Roman" pitchFamily="18" charset="0"/>
                <a:cs typeface="Times New Roman" pitchFamily="18" charset="0"/>
              </a:endParaRPr>
            </a:p>
            <a:p>
              <a:r>
                <a:rPr lang="en-US" altLang="ko-KR" sz="2400" dirty="0">
                  <a:solidFill>
                    <a:schemeClr val="tx1">
                      <a:lumMod val="75000"/>
                      <a:lumOff val="25000"/>
                    </a:schemeClr>
                  </a:solidFill>
                  <a:latin typeface="Times New Roman" pitchFamily="18" charset="0"/>
                  <a:cs typeface="Times New Roman" pitchFamily="18" charset="0"/>
                </a:rPr>
                <a:t>3.</a:t>
              </a:r>
              <a:r>
                <a:rPr lang="en-GB" sz="2400" dirty="0">
                  <a:latin typeface="Times New Roman" pitchFamily="18" charset="0"/>
                  <a:cs typeface="Times New Roman" pitchFamily="18" charset="0"/>
                </a:rPr>
                <a:t> Auto Regressive Moving Average (ARMA) Model:-</a:t>
              </a:r>
              <a:r>
                <a:rPr lang="en-GB" sz="2400" dirty="0"/>
                <a:t> </a:t>
              </a:r>
              <a:r>
                <a:rPr lang="en-GB" sz="1600" dirty="0">
                  <a:latin typeface="Times New Roman" pitchFamily="18" charset="0"/>
                  <a:cs typeface="Times New Roman" pitchFamily="18" charset="0"/>
                </a:rPr>
                <a:t>This is just a combination of a AR and MA model this is used since using higher orders of above model become cumbersome and a simple ARMA(1,1) can be written as  rt − φ1rt−1 = φ0 + at − θ1at−1, with this we can easily see it is a mixture of AR(1) and MA(1) model. An ARMA(</a:t>
              </a:r>
              <a:r>
                <a:rPr lang="en-GB" sz="1600" dirty="0" err="1">
                  <a:latin typeface="Times New Roman" pitchFamily="18" charset="0"/>
                  <a:cs typeface="Times New Roman" pitchFamily="18" charset="0"/>
                </a:rPr>
                <a:t>p,q</a:t>
              </a:r>
              <a:r>
                <a:rPr lang="en-GB" sz="1600" dirty="0">
                  <a:latin typeface="Times New Roman" pitchFamily="18" charset="0"/>
                  <a:cs typeface="Times New Roman" pitchFamily="18" charset="0"/>
                </a:rPr>
                <a:t>) can be written as: </a:t>
              </a:r>
            </a:p>
            <a:p>
              <a:endParaRPr lang="en-GB" sz="1600" dirty="0">
                <a:latin typeface="Times New Roman" pitchFamily="18" charset="0"/>
                <a:cs typeface="Times New Roman" pitchFamily="18" charset="0"/>
              </a:endParaRPr>
            </a:p>
            <a:p>
              <a:r>
                <a:rPr lang="en-GB" sz="1600" dirty="0">
                  <a:latin typeface="Times New Roman" pitchFamily="18" charset="0"/>
                  <a:cs typeface="Times New Roman" pitchFamily="18" charset="0"/>
                </a:rPr>
                <a:t> </a:t>
              </a:r>
            </a:p>
            <a:p>
              <a:endParaRPr lang="ko-KR" altLang="en-US" sz="2400" b="1" dirty="0">
                <a:solidFill>
                  <a:schemeClr val="tx1">
                    <a:lumMod val="75000"/>
                    <a:lumOff val="25000"/>
                  </a:schemeClr>
                </a:solidFill>
              </a:endParaRPr>
            </a:p>
          </p:txBody>
        </p:sp>
      </p:grpSp>
      <p:pic>
        <p:nvPicPr>
          <p:cNvPr id="21" name="Picture 20"/>
          <p:cNvPicPr/>
          <p:nvPr/>
        </p:nvPicPr>
        <p:blipFill>
          <a:blip r:embed="rId2">
            <a:extLst>
              <a:ext uri="{28A0092B-C50C-407E-A947-70E740481C1C}">
                <a14:useLocalDpi xmlns:a14="http://schemas.microsoft.com/office/drawing/2010/main" val="0"/>
              </a:ext>
            </a:extLst>
          </a:blip>
          <a:stretch>
            <a:fillRect/>
          </a:stretch>
        </p:blipFill>
        <p:spPr>
          <a:xfrm>
            <a:off x="4047664" y="5468847"/>
            <a:ext cx="3699857" cy="871870"/>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3">
            <a:extLst>
              <a:ext uri="{FF2B5EF4-FFF2-40B4-BE49-F238E27FC236}">
                <a16:creationId xmlns:a16="http://schemas.microsoft.com/office/drawing/2014/main" id="{3A8A3D88-0760-4D94-9137-51FAD6F5519C}"/>
              </a:ext>
            </a:extLst>
          </p:cNvPr>
          <p:cNvGrpSpPr/>
          <p:nvPr/>
        </p:nvGrpSpPr>
        <p:grpSpPr>
          <a:xfrm>
            <a:off x="1286517" y="474458"/>
            <a:ext cx="9375731" cy="2960936"/>
            <a:chOff x="467544" y="2421314"/>
            <a:chExt cx="4546958" cy="1932907"/>
          </a:xfrm>
        </p:grpSpPr>
        <p:sp>
          <p:nvSpPr>
            <p:cNvPr id="13" name="Rectangle 12">
              <a:extLst>
                <a:ext uri="{FF2B5EF4-FFF2-40B4-BE49-F238E27FC236}">
                  <a16:creationId xmlns:a16="http://schemas.microsoft.com/office/drawing/2014/main" id="{6868932D-151C-4133-9069-2EE5B995D97B}"/>
                </a:ext>
              </a:extLst>
            </p:cNvPr>
            <p:cNvSpPr/>
            <p:nvPr/>
          </p:nvSpPr>
          <p:spPr>
            <a:xfrm>
              <a:off x="521357" y="2505781"/>
              <a:ext cx="4493145" cy="1848440"/>
            </a:xfrm>
            <a:prstGeom prst="rect">
              <a:avLst/>
            </a:prstGeom>
          </p:spPr>
          <p:txBody>
            <a:bodyPr wrap="square" lIns="72000" rIns="72000">
              <a:spAutoFit/>
            </a:bodyPr>
            <a:lstStyle/>
            <a:p>
              <a:r>
                <a:rPr lang="en-GB" sz="2400" dirty="0">
                  <a:latin typeface="Times New Roman" pitchFamily="18" charset="0"/>
                  <a:cs typeface="Times New Roman" pitchFamily="18" charset="0"/>
                </a:rPr>
                <a:t>4. ARCH Model :- </a:t>
              </a:r>
            </a:p>
            <a:p>
              <a:r>
                <a:rPr lang="en-GB" sz="1600" dirty="0">
                  <a:latin typeface="Times New Roman" pitchFamily="18" charset="0"/>
                  <a:cs typeface="Times New Roman" pitchFamily="18" charset="0"/>
                </a:rPr>
                <a:t>It was introduced by Engel(1982) which provide a way to volatility modelling. The basic idea behind ARCH model is that (a) the shock at of an asset return is serially uncorrelated but dependent and (b) the dependence of at can be described by a simple quadratic function of its lagged values. A simple ARCH(m) model assumes: </a:t>
              </a:r>
            </a:p>
            <a:p>
              <a:endParaRPr lang="en-GB" sz="1400" dirty="0">
                <a:latin typeface="Times New Roman" pitchFamily="18" charset="0"/>
                <a:cs typeface="Times New Roman" pitchFamily="18" charset="0"/>
              </a:endParaRPr>
            </a:p>
            <a:p>
              <a:endParaRPr lang="en-GB" sz="1400" dirty="0">
                <a:latin typeface="Times New Roman" pitchFamily="18" charset="0"/>
                <a:cs typeface="Times New Roman" pitchFamily="18" charset="0"/>
              </a:endParaRPr>
            </a:p>
            <a:p>
              <a:endParaRPr lang="en-GB" sz="1400" dirty="0">
                <a:latin typeface="Times New Roman" pitchFamily="18" charset="0"/>
                <a:cs typeface="Times New Roman" pitchFamily="18" charset="0"/>
              </a:endParaRPr>
            </a:p>
            <a:p>
              <a:r>
                <a:rPr lang="en-GB" sz="1600" dirty="0">
                  <a:latin typeface="Times New Roman" pitchFamily="18" charset="0"/>
                  <a:cs typeface="Times New Roman" pitchFamily="18" charset="0"/>
                </a:rPr>
                <a:t>Here </a:t>
              </a:r>
              <a:r>
                <a:rPr lang="en-GB" sz="1600" dirty="0" err="1">
                  <a:latin typeface="Times New Roman" pitchFamily="18" charset="0"/>
                  <a:cs typeface="Times New Roman" pitchFamily="18" charset="0"/>
                </a:rPr>
                <a:t>εt</a:t>
              </a:r>
              <a:r>
                <a:rPr lang="en-GB" sz="1600" dirty="0">
                  <a:latin typeface="Times New Roman" pitchFamily="18" charset="0"/>
                  <a:cs typeface="Times New Roman" pitchFamily="18" charset="0"/>
                </a:rPr>
                <a:t> is a IID(Independent and identically Distributed) sequence with a mean 0 and variance 1. α0&gt;0 and </a:t>
              </a:r>
              <a:r>
                <a:rPr lang="en-GB" sz="1600" dirty="0" err="1">
                  <a:latin typeface="Times New Roman" pitchFamily="18" charset="0"/>
                  <a:cs typeface="Times New Roman" pitchFamily="18" charset="0"/>
                </a:rPr>
                <a:t>αi</a:t>
              </a:r>
              <a:r>
                <a:rPr lang="en-GB" sz="1600" dirty="0">
                  <a:latin typeface="Times New Roman" pitchFamily="18" charset="0"/>
                  <a:cs typeface="Times New Roman" pitchFamily="18" charset="0"/>
                </a:rPr>
                <a:t>&gt;0 for </a:t>
              </a:r>
              <a:r>
                <a:rPr lang="en-GB" sz="1600" dirty="0" err="1">
                  <a:latin typeface="Times New Roman" pitchFamily="18" charset="0"/>
                  <a:cs typeface="Times New Roman" pitchFamily="18" charset="0"/>
                </a:rPr>
                <a:t>i</a:t>
              </a:r>
              <a:r>
                <a:rPr lang="en-GB" sz="1600" dirty="0">
                  <a:latin typeface="Times New Roman" pitchFamily="18" charset="0"/>
                  <a:cs typeface="Times New Roman" pitchFamily="18" charset="0"/>
                </a:rPr>
                <a:t>&gt;0. From the structure of ARCH model we can say that large past squared shocks implies a large conditional variance σt</a:t>
              </a:r>
              <a:r>
                <a:rPr lang="en-GB" sz="1600" baseline="30000" dirty="0">
                  <a:latin typeface="Times New Roman" pitchFamily="18" charset="0"/>
                  <a:cs typeface="Times New Roman" pitchFamily="18" charset="0"/>
                </a:rPr>
                <a:t>2 </a:t>
              </a:r>
              <a:r>
                <a:rPr lang="en-GB" sz="1600" dirty="0">
                  <a:latin typeface="Times New Roman" pitchFamily="18" charset="0"/>
                  <a:cs typeface="Times New Roman" pitchFamily="18" charset="0"/>
                </a:rPr>
                <a:t>for the at, which means that, under the ARCH model, large shocks tend to be followed by another large shocks. This features are similar to the volatility clustering’s observed in an asset returns. </a:t>
              </a:r>
            </a:p>
          </p:txBody>
        </p:sp>
        <p:sp>
          <p:nvSpPr>
            <p:cNvPr id="14" name="Rectangle 13">
              <a:extLst>
                <a:ext uri="{FF2B5EF4-FFF2-40B4-BE49-F238E27FC236}">
                  <a16:creationId xmlns:a16="http://schemas.microsoft.com/office/drawing/2014/main" id="{BED93039-E5A5-4335-986F-6F6F0BB768E5}"/>
                </a:ext>
              </a:extLst>
            </p:cNvPr>
            <p:cNvSpPr/>
            <p:nvPr/>
          </p:nvSpPr>
          <p:spPr>
            <a:xfrm>
              <a:off x="467544" y="2421314"/>
              <a:ext cx="4546958" cy="301377"/>
            </a:xfrm>
            <a:prstGeom prst="rect">
              <a:avLst/>
            </a:prstGeom>
          </p:spPr>
          <p:txBody>
            <a:bodyPr wrap="square">
              <a:spAutoFit/>
            </a:bodyPr>
            <a:lstStyle/>
            <a:p>
              <a:endParaRPr lang="ko-KR" altLang="en-US" sz="2400" b="1" dirty="0">
                <a:solidFill>
                  <a:schemeClr val="tx1">
                    <a:lumMod val="75000"/>
                    <a:lumOff val="25000"/>
                  </a:schemeClr>
                </a:solidFill>
              </a:endParaRPr>
            </a:p>
          </p:txBody>
        </p:sp>
      </p:grpSp>
      <p:sp>
        <p:nvSpPr>
          <p:cNvPr id="16" name="Rectangle 15">
            <a:extLst>
              <a:ext uri="{FF2B5EF4-FFF2-40B4-BE49-F238E27FC236}">
                <a16:creationId xmlns:a16="http://schemas.microsoft.com/office/drawing/2014/main" id="{C99B2C6B-480D-4EDB-BC0A-4EA2D7A149DE}"/>
              </a:ext>
            </a:extLst>
          </p:cNvPr>
          <p:cNvSpPr/>
          <p:nvPr/>
        </p:nvSpPr>
        <p:spPr>
          <a:xfrm>
            <a:off x="2013600" y="3198908"/>
            <a:ext cx="8640023"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grpSp>
        <p:nvGrpSpPr>
          <p:cNvPr id="18" name="그룹 10">
            <a:extLst>
              <a:ext uri="{FF2B5EF4-FFF2-40B4-BE49-F238E27FC236}">
                <a16:creationId xmlns:a16="http://schemas.microsoft.com/office/drawing/2014/main" id="{11856825-EA8A-4DA1-91AB-C23356D9021A}"/>
              </a:ext>
            </a:extLst>
          </p:cNvPr>
          <p:cNvGrpSpPr/>
          <p:nvPr/>
        </p:nvGrpSpPr>
        <p:grpSpPr>
          <a:xfrm>
            <a:off x="1286517" y="3510951"/>
            <a:ext cx="9591395" cy="3231654"/>
            <a:chOff x="467544" y="624168"/>
            <a:chExt cx="4885280" cy="6212643"/>
          </a:xfrm>
        </p:grpSpPr>
        <p:sp>
          <p:nvSpPr>
            <p:cNvPr id="19" name="Rectangle 18">
              <a:extLst>
                <a:ext uri="{FF2B5EF4-FFF2-40B4-BE49-F238E27FC236}">
                  <a16:creationId xmlns:a16="http://schemas.microsoft.com/office/drawing/2014/main" id="{7E3A9B58-17DD-476B-BDBD-CDB788B7CE1F}"/>
                </a:ext>
              </a:extLst>
            </p:cNvPr>
            <p:cNvSpPr/>
            <p:nvPr/>
          </p:nvSpPr>
          <p:spPr>
            <a:xfrm>
              <a:off x="471337" y="624168"/>
              <a:ext cx="4881487" cy="6212643"/>
            </a:xfrm>
            <a:prstGeom prst="rect">
              <a:avLst/>
            </a:prstGeom>
          </p:spPr>
          <p:txBody>
            <a:bodyPr wrap="square" lIns="72000" rIns="72000">
              <a:spAutoFit/>
            </a:bodyPr>
            <a:lstStyle/>
            <a:p>
              <a:r>
                <a:rPr lang="en-US" altLang="ko-KR" sz="2400" dirty="0">
                  <a:solidFill>
                    <a:schemeClr val="tx1">
                      <a:lumMod val="75000"/>
                      <a:lumOff val="25000"/>
                    </a:schemeClr>
                  </a:solidFill>
                  <a:latin typeface="Times New Roman" pitchFamily="18" charset="0"/>
                  <a:cs typeface="Times New Roman" pitchFamily="18" charset="0"/>
                </a:rPr>
                <a:t>5.</a:t>
              </a:r>
              <a:r>
                <a:rPr lang="en-US" sz="2400" dirty="0">
                  <a:latin typeface="Times New Roman" pitchFamily="18" charset="0"/>
                  <a:cs typeface="Times New Roman" pitchFamily="18" charset="0"/>
                </a:rPr>
                <a:t> GARCH Model:-</a:t>
              </a:r>
            </a:p>
            <a:p>
              <a:r>
                <a:rPr lang="en-US" sz="1600" dirty="0">
                  <a:latin typeface="Times New Roman" pitchFamily="18" charset="0"/>
                  <a:cs typeface="Times New Roman" pitchFamily="18" charset="0"/>
                </a:rPr>
                <a:t>This model is an extension ARCH model and is known as generalized Auto Regressive </a:t>
              </a:r>
              <a:r>
                <a:rPr lang="en-US" sz="1600" dirty="0" err="1">
                  <a:latin typeface="Times New Roman" pitchFamily="18" charset="0"/>
                  <a:cs typeface="Times New Roman" pitchFamily="18" charset="0"/>
                </a:rPr>
                <a:t>ConditionalHeteroscedasticity</a:t>
              </a:r>
              <a:r>
                <a:rPr lang="en-US" sz="1600" dirty="0">
                  <a:latin typeface="Times New Roman" pitchFamily="18" charset="0"/>
                  <a:cs typeface="Times New Roman" pitchFamily="18" charset="0"/>
                </a:rPr>
                <a:t>.</a:t>
              </a:r>
              <a:endParaRPr lang="en-GB"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For  a log return series </a:t>
              </a:r>
              <a:r>
                <a:rPr lang="en-US" sz="1600" dirty="0" err="1">
                  <a:latin typeface="Times New Roman" pitchFamily="18" charset="0"/>
                  <a:cs typeface="Times New Roman" pitchFamily="18" charset="0"/>
                </a:rPr>
                <a:t>r</a:t>
              </a:r>
              <a:r>
                <a:rPr lang="en-US" sz="1600" baseline="-25000" dirty="0" err="1">
                  <a:latin typeface="Times New Roman" pitchFamily="18" charset="0"/>
                  <a:cs typeface="Times New Roman" pitchFamily="18" charset="0"/>
                </a:rPr>
                <a:t>t</a:t>
              </a:r>
              <a:r>
                <a:rPr lang="en-US" sz="1600" baseline="-25000" dirty="0">
                  <a:latin typeface="Times New Roman" pitchFamily="18" charset="0"/>
                  <a:cs typeface="Times New Roman" pitchFamily="18" charset="0"/>
                </a:rPr>
                <a:t> </a:t>
              </a:r>
              <a:r>
                <a:rPr lang="en-US" sz="1600" dirty="0">
                  <a:latin typeface="Times New Roman" pitchFamily="18" charset="0"/>
                  <a:cs typeface="Times New Roman" pitchFamily="18" charset="0"/>
                </a:rPr>
                <a:t> let </a:t>
              </a:r>
              <a:r>
                <a:rPr lang="en-US" sz="1600" i="1" dirty="0">
                  <a:latin typeface="Times New Roman" pitchFamily="18" charset="0"/>
                  <a:cs typeface="Times New Roman" pitchFamily="18" charset="0"/>
                </a:rPr>
                <a:t>a</a:t>
              </a:r>
              <a:r>
                <a:rPr lang="en-US" sz="1600" i="1" baseline="-25000" dirty="0">
                  <a:latin typeface="Times New Roman" pitchFamily="18" charset="0"/>
                  <a:cs typeface="Times New Roman" pitchFamily="18" charset="0"/>
                </a:rPr>
                <a:t>t </a:t>
              </a:r>
              <a:r>
                <a:rPr lang="en-US" sz="1600" dirty="0">
                  <a:latin typeface="Times New Roman" pitchFamily="18" charset="0"/>
                  <a:cs typeface="Times New Roman" pitchFamily="18" charset="0"/>
                </a:rPr>
                <a:t>= </a:t>
              </a:r>
              <a:r>
                <a:rPr lang="en-US" sz="1600" i="1" dirty="0" err="1">
                  <a:latin typeface="Times New Roman" pitchFamily="18" charset="0"/>
                  <a:cs typeface="Times New Roman" pitchFamily="18" charset="0"/>
                </a:rPr>
                <a:t>r</a:t>
              </a:r>
              <a:r>
                <a:rPr lang="en-US" sz="1600" i="1" baseline="-25000" dirty="0" err="1">
                  <a:latin typeface="Times New Roman" pitchFamily="18" charset="0"/>
                  <a:cs typeface="Times New Roman" pitchFamily="18" charset="0"/>
                </a:rPr>
                <a:t>t</a:t>
              </a:r>
              <a:r>
                <a:rPr lang="en-US" sz="1600" dirty="0">
                  <a:latin typeface="Times New Roman" pitchFamily="18" charset="0"/>
                  <a:cs typeface="Times New Roman" pitchFamily="18" charset="0"/>
                </a:rPr>
                <a:t>− </a:t>
              </a:r>
              <a:r>
                <a:rPr lang="en-US" sz="1600" i="1" dirty="0" err="1">
                  <a:latin typeface="Times New Roman" pitchFamily="18" charset="0"/>
                  <a:cs typeface="Times New Roman" pitchFamily="18" charset="0"/>
                </a:rPr>
                <a:t>μ</a:t>
              </a:r>
              <a:r>
                <a:rPr lang="en-US" sz="1600" i="1" baseline="-25000" dirty="0" err="1">
                  <a:latin typeface="Times New Roman" pitchFamily="18" charset="0"/>
                  <a:cs typeface="Times New Roman" pitchFamily="18" charset="0"/>
                </a:rPr>
                <a:t>t</a:t>
              </a:r>
              <a:r>
                <a:rPr lang="en-US" sz="1600" dirty="0" err="1">
                  <a:latin typeface="Times New Roman" pitchFamily="18" charset="0"/>
                  <a:cs typeface="Times New Roman" pitchFamily="18" charset="0"/>
                </a:rPr>
                <a:t>be</a:t>
              </a:r>
              <a:r>
                <a:rPr lang="en-US" sz="1600" dirty="0">
                  <a:latin typeface="Times New Roman" pitchFamily="18" charset="0"/>
                  <a:cs typeface="Times New Roman" pitchFamily="18" charset="0"/>
                </a:rPr>
                <a:t> the innovation at time t, at follows a GARCH(</a:t>
              </a:r>
              <a:r>
                <a:rPr lang="en-US" sz="1600" dirty="0" err="1">
                  <a:latin typeface="Times New Roman" pitchFamily="18" charset="0"/>
                  <a:cs typeface="Times New Roman" pitchFamily="18" charset="0"/>
                </a:rPr>
                <a:t>m,s</a:t>
              </a:r>
              <a:r>
                <a:rPr lang="en-US" sz="1600" dirty="0">
                  <a:latin typeface="Times New Roman" pitchFamily="18" charset="0"/>
                  <a:cs typeface="Times New Roman" pitchFamily="18" charset="0"/>
                </a:rPr>
                <a:t>) model ,if</a:t>
              </a:r>
            </a:p>
            <a:p>
              <a:endParaRPr lang="en-GB" sz="1600" dirty="0">
                <a:latin typeface="Times New Roman" pitchFamily="18" charset="0"/>
                <a:cs typeface="Times New Roman" pitchFamily="18" charset="0"/>
              </a:endParaRPr>
            </a:p>
            <a:p>
              <a:endParaRPr lang="en-GB" sz="2400" dirty="0">
                <a:latin typeface="Times New Roman" pitchFamily="18" charset="0"/>
                <a:cs typeface="Times New Roman" pitchFamily="18" charset="0"/>
              </a:endParaRPr>
            </a:p>
            <a:p>
              <a:endParaRPr lang="en-US" sz="1400" dirty="0"/>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Here </a:t>
              </a:r>
              <a:r>
                <a:rPr lang="en-US" sz="1600" dirty="0" err="1">
                  <a:latin typeface="Times New Roman" pitchFamily="18" charset="0"/>
                  <a:cs typeface="Times New Roman" pitchFamily="18" charset="0"/>
                </a:rPr>
                <a:t>ε</a:t>
              </a:r>
              <a:r>
                <a:rPr lang="en-US" sz="1600" baseline="-25000" dirty="0" err="1">
                  <a:latin typeface="Times New Roman" pitchFamily="18" charset="0"/>
                  <a:cs typeface="Times New Roman" pitchFamily="18" charset="0"/>
                </a:rPr>
                <a:t>t</a:t>
              </a:r>
              <a:r>
                <a:rPr lang="en-US" sz="1600" baseline="-25000" dirty="0">
                  <a:latin typeface="Times New Roman" pitchFamily="18" charset="0"/>
                  <a:cs typeface="Times New Roman" pitchFamily="18" charset="0"/>
                </a:rPr>
                <a:t> </a:t>
              </a:r>
              <a:r>
                <a:rPr lang="en-US" sz="1600" dirty="0">
                  <a:latin typeface="Times New Roman" pitchFamily="18" charset="0"/>
                  <a:cs typeface="Times New Roman" pitchFamily="18" charset="0"/>
                </a:rPr>
                <a:t> is independent and identically distributed with zero mean and a constant variance. Also </a:t>
              </a:r>
              <a:r>
                <a:rPr lang="en-US" sz="1600" dirty="0" err="1">
                  <a:latin typeface="Times New Roman" pitchFamily="18" charset="0"/>
                  <a:cs typeface="Times New Roman" pitchFamily="18" charset="0"/>
                </a:rPr>
                <a:t>α</a:t>
              </a:r>
              <a:r>
                <a:rPr lang="en-US" sz="1600" baseline="-25000" dirty="0" err="1">
                  <a:latin typeface="Times New Roman" pitchFamily="18" charset="0"/>
                  <a:cs typeface="Times New Roman" pitchFamily="18" charset="0"/>
                </a:rPr>
                <a:t>i</a:t>
              </a:r>
              <a:r>
                <a:rPr lang="en-US" sz="1600" dirty="0">
                  <a:latin typeface="Times New Roman" pitchFamily="18" charset="0"/>
                  <a:cs typeface="Times New Roman" pitchFamily="18" charset="0"/>
                </a:rPr>
                <a:t> is 0 for </a:t>
              </a:r>
              <a:r>
                <a:rPr lang="en-US" sz="1600" dirty="0" err="1">
                  <a:latin typeface="Times New Roman" pitchFamily="18" charset="0"/>
                  <a:cs typeface="Times New Roman" pitchFamily="18" charset="0"/>
                </a:rPr>
                <a:t>i</a:t>
              </a:r>
              <a:r>
                <a:rPr lang="en-US" sz="1600" dirty="0">
                  <a:latin typeface="Times New Roman" pitchFamily="18" charset="0"/>
                  <a:cs typeface="Times New Roman" pitchFamily="18" charset="0"/>
                </a:rPr>
                <a:t>&gt;m and </a:t>
              </a:r>
              <a:r>
                <a:rPr lang="en-US" sz="1600" dirty="0" err="1">
                  <a:latin typeface="Times New Roman" pitchFamily="18" charset="0"/>
                  <a:cs typeface="Times New Roman" pitchFamily="18" charset="0"/>
                </a:rPr>
                <a:t>β</a:t>
              </a:r>
              <a:r>
                <a:rPr lang="en-US" sz="1600" baseline="-25000" dirty="0" err="1">
                  <a:latin typeface="Times New Roman" pitchFamily="18" charset="0"/>
                  <a:cs typeface="Times New Roman" pitchFamily="18" charset="0"/>
                </a:rPr>
                <a:t>j</a:t>
              </a:r>
              <a:r>
                <a:rPr lang="en-US" sz="1600" baseline="-25000" dirty="0">
                  <a:latin typeface="Times New Roman" pitchFamily="18" charset="0"/>
                  <a:cs typeface="Times New Roman" pitchFamily="18" charset="0"/>
                </a:rPr>
                <a:t> </a:t>
              </a:r>
              <a:r>
                <a:rPr lang="en-US" sz="1600" dirty="0">
                  <a:latin typeface="Times New Roman" pitchFamily="18" charset="0"/>
                  <a:cs typeface="Times New Roman" pitchFamily="18" charset="0"/>
                </a:rPr>
                <a:t>is zero for j&gt;s. Also </a:t>
              </a:r>
              <a:r>
                <a:rPr lang="en-US" sz="1600" dirty="0" err="1">
                  <a:latin typeface="Times New Roman" pitchFamily="18" charset="0"/>
                  <a:cs typeface="Times New Roman" pitchFamily="18" charset="0"/>
                </a:rPr>
                <a:t>α</a:t>
              </a:r>
              <a:r>
                <a:rPr lang="en-US" sz="1600" baseline="-25000" dirty="0" err="1">
                  <a:latin typeface="Times New Roman" pitchFamily="18" charset="0"/>
                  <a:cs typeface="Times New Roman" pitchFamily="18" charset="0"/>
                </a:rPr>
                <a:t>i</a:t>
              </a:r>
              <a:r>
                <a:rPr lang="en-US" sz="1600" dirty="0" err="1">
                  <a:latin typeface="Times New Roman" pitchFamily="18" charset="0"/>
                  <a:cs typeface="Times New Roman" pitchFamily="18" charset="0"/>
                </a:rPr>
                <a:t>+β</a:t>
              </a:r>
              <a:r>
                <a:rPr lang="en-US" sz="1600" baseline="-25000" dirty="0" err="1">
                  <a:latin typeface="Times New Roman" pitchFamily="18" charset="0"/>
                  <a:cs typeface="Times New Roman" pitchFamily="18" charset="0"/>
                </a:rPr>
                <a:t>i</a:t>
              </a:r>
              <a:r>
                <a:rPr lang="en-US" sz="1600" baseline="-25000" dirty="0">
                  <a:latin typeface="Times New Roman" pitchFamily="18" charset="0"/>
                  <a:cs typeface="Times New Roman" pitchFamily="18" charset="0"/>
                </a:rPr>
                <a:t> </a:t>
              </a:r>
              <a:r>
                <a:rPr lang="en-US" sz="1600" dirty="0">
                  <a:latin typeface="Times New Roman" pitchFamily="18" charset="0"/>
                  <a:cs typeface="Times New Roman" pitchFamily="18" charset="0"/>
                </a:rPr>
                <a:t>implies that the unconditional Variance of at is finite but its conditional variance(σ</a:t>
              </a:r>
              <a:r>
                <a:rPr lang="en-US" sz="1600" baseline="-25000" dirty="0">
                  <a:latin typeface="Times New Roman" pitchFamily="18" charset="0"/>
                  <a:cs typeface="Times New Roman" pitchFamily="18" charset="0"/>
                </a:rPr>
                <a:t>t</a:t>
              </a:r>
              <a:r>
                <a:rPr lang="en-US" sz="1600" baseline="30000" dirty="0">
                  <a:latin typeface="Times New Roman" pitchFamily="18" charset="0"/>
                  <a:cs typeface="Times New Roman" pitchFamily="18" charset="0"/>
                </a:rPr>
                <a:t>2</a:t>
              </a:r>
              <a:r>
                <a:rPr lang="en-US" sz="1600" dirty="0">
                  <a:latin typeface="Times New Roman" pitchFamily="18" charset="0"/>
                  <a:cs typeface="Times New Roman" pitchFamily="18" charset="0"/>
                </a:rPr>
                <a:t>) evolves over time.</a:t>
              </a:r>
              <a:endParaRPr lang="en-GB" sz="1600" dirty="0">
                <a:latin typeface="Times New Roman" pitchFamily="18" charset="0"/>
                <a:cs typeface="Times New Roman" pitchFamily="18" charset="0"/>
              </a:endParaRPr>
            </a:p>
            <a:p>
              <a:endParaRPr lang="en-US" altLang="ko-KR" sz="1400" dirty="0">
                <a:solidFill>
                  <a:schemeClr val="tx1">
                    <a:lumMod val="75000"/>
                    <a:lumOff val="25000"/>
                  </a:schemeClr>
                </a:solidFill>
              </a:endParaRPr>
            </a:p>
          </p:txBody>
        </p:sp>
        <p:sp>
          <p:nvSpPr>
            <p:cNvPr id="20" name="Rectangle 19">
              <a:extLst>
                <a:ext uri="{FF2B5EF4-FFF2-40B4-BE49-F238E27FC236}">
                  <a16:creationId xmlns:a16="http://schemas.microsoft.com/office/drawing/2014/main" id="{26DC7819-80FC-4F02-96D5-2848F42636CB}"/>
                </a:ext>
              </a:extLst>
            </p:cNvPr>
            <p:cNvSpPr/>
            <p:nvPr/>
          </p:nvSpPr>
          <p:spPr>
            <a:xfrm>
              <a:off x="467544" y="1138265"/>
              <a:ext cx="4546958" cy="887520"/>
            </a:xfrm>
            <a:prstGeom prst="rect">
              <a:avLst/>
            </a:prstGeom>
          </p:spPr>
          <p:txBody>
            <a:bodyPr wrap="square">
              <a:spAutoFit/>
            </a:bodyPr>
            <a:lstStyle/>
            <a:p>
              <a:endParaRPr lang="ko-KR" altLang="en-US" sz="2400" b="1" dirty="0">
                <a:solidFill>
                  <a:schemeClr val="tx1">
                    <a:lumMod val="75000"/>
                    <a:lumOff val="25000"/>
                  </a:schemeClr>
                </a:solidFill>
              </a:endParaRPr>
            </a:p>
          </p:txBody>
        </p:sp>
      </p:grpSp>
      <p:pic>
        <p:nvPicPr>
          <p:cNvPr id="21" name="Picture 20"/>
          <p:cNvPicPr/>
          <p:nvPr/>
        </p:nvPicPr>
        <p:blipFill>
          <a:blip r:embed="rId2">
            <a:extLst>
              <a:ext uri="{28A0092B-C50C-407E-A947-70E740481C1C}">
                <a14:useLocalDpi xmlns:a14="http://schemas.microsoft.com/office/drawing/2010/main" val="0"/>
              </a:ext>
            </a:extLst>
          </a:blip>
          <a:stretch>
            <a:fillRect/>
          </a:stretch>
        </p:blipFill>
        <p:spPr>
          <a:xfrm>
            <a:off x="3491092" y="1716556"/>
            <a:ext cx="5037287" cy="595424"/>
          </a:xfrm>
          <a:prstGeom prst="rect">
            <a:avLst/>
          </a:prstGeom>
        </p:spPr>
      </p:pic>
      <p:pic>
        <p:nvPicPr>
          <p:cNvPr id="22" name="Picture 21"/>
          <p:cNvPicPr/>
          <p:nvPr/>
        </p:nvPicPr>
        <p:blipFill>
          <a:blip r:embed="rId3">
            <a:extLst>
              <a:ext uri="{28A0092B-C50C-407E-A947-70E740481C1C}">
                <a14:useLocalDpi xmlns:a14="http://schemas.microsoft.com/office/drawing/2010/main" val="0"/>
              </a:ext>
            </a:extLst>
          </a:blip>
          <a:srcRect b="12109"/>
          <a:stretch>
            <a:fillRect/>
          </a:stretch>
        </p:blipFill>
        <p:spPr>
          <a:xfrm>
            <a:off x="3375250" y="4735901"/>
            <a:ext cx="4302810" cy="741873"/>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Times New Roman" pitchFamily="18" charset="0"/>
                <a:cs typeface="Times New Roman" pitchFamily="18" charset="0"/>
              </a:rPr>
              <a:t>Methodology</a:t>
            </a:r>
          </a:p>
        </p:txBody>
      </p:sp>
      <p:grpSp>
        <p:nvGrpSpPr>
          <p:cNvPr id="18" name="그룹 10">
            <a:extLst>
              <a:ext uri="{FF2B5EF4-FFF2-40B4-BE49-F238E27FC236}">
                <a16:creationId xmlns:a16="http://schemas.microsoft.com/office/drawing/2014/main" id="{11856825-EA8A-4DA1-91AB-C23356D9021A}"/>
              </a:ext>
            </a:extLst>
          </p:cNvPr>
          <p:cNvGrpSpPr/>
          <p:nvPr/>
        </p:nvGrpSpPr>
        <p:grpSpPr>
          <a:xfrm>
            <a:off x="889703" y="1362974"/>
            <a:ext cx="10264252" cy="4647426"/>
            <a:chOff x="70729" y="1484099"/>
            <a:chExt cx="4943773" cy="3995960"/>
          </a:xfrm>
        </p:grpSpPr>
        <p:sp>
          <p:nvSpPr>
            <p:cNvPr id="19" name="Rectangle 18">
              <a:extLst>
                <a:ext uri="{FF2B5EF4-FFF2-40B4-BE49-F238E27FC236}">
                  <a16:creationId xmlns:a16="http://schemas.microsoft.com/office/drawing/2014/main" id="{7E3A9B58-17DD-476B-BDBD-CDB788B7CE1F}"/>
                </a:ext>
              </a:extLst>
            </p:cNvPr>
            <p:cNvSpPr/>
            <p:nvPr/>
          </p:nvSpPr>
          <p:spPr>
            <a:xfrm>
              <a:off x="820483" y="4561964"/>
              <a:ext cx="4194019" cy="307777"/>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20" name="Rectangle 19">
              <a:extLst>
                <a:ext uri="{FF2B5EF4-FFF2-40B4-BE49-F238E27FC236}">
                  <a16:creationId xmlns:a16="http://schemas.microsoft.com/office/drawing/2014/main" id="{26DC7819-80FC-4F02-96D5-2848F42636CB}"/>
                </a:ext>
              </a:extLst>
            </p:cNvPr>
            <p:cNvSpPr/>
            <p:nvPr/>
          </p:nvSpPr>
          <p:spPr>
            <a:xfrm>
              <a:off x="70729" y="1484099"/>
              <a:ext cx="2143364" cy="3995960"/>
            </a:xfrm>
            <a:prstGeom prst="rect">
              <a:avLst/>
            </a:prstGeom>
          </p:spPr>
          <p:txBody>
            <a:bodyPr wrap="square">
              <a:spAutoFit/>
            </a:bodyPr>
            <a:lstStyle/>
            <a:p>
              <a:r>
                <a:rPr lang="en-US" sz="1600" dirty="0">
                  <a:latin typeface="Times New Roman" pitchFamily="18" charset="0"/>
                  <a:cs typeface="Times New Roman" pitchFamily="18" charset="0"/>
                </a:rPr>
                <a:t>The study is based on the data of daily stock prices downloaded from Bombay Stock Exchange covering a maximum sample size of past 10 years from 1</a:t>
              </a:r>
              <a:r>
                <a:rPr lang="en-US" sz="1600" baseline="30000" dirty="0">
                  <a:latin typeface="Times New Roman" pitchFamily="18" charset="0"/>
                  <a:cs typeface="Times New Roman" pitchFamily="18" charset="0"/>
                </a:rPr>
                <a:t>st </a:t>
              </a:r>
              <a:r>
                <a:rPr lang="en-US" sz="1600" dirty="0">
                  <a:latin typeface="Times New Roman" pitchFamily="18" charset="0"/>
                  <a:cs typeface="Times New Roman" pitchFamily="18" charset="0"/>
                </a:rPr>
                <a:t>January 2010 to July 2020. We have considered the following four companies: 1) GIC Housing Finance Ltd., 2) IDFC First Bank Ltd, 3) Indiabulls Housing Finance Ltd, 4) Larsen &amp; Toubro Limited.</a:t>
              </a:r>
              <a:endParaRPr lang="en-GB"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In our study we have used the statistical methods to analyze the time series and study the volatility of these companies. To forecast the return of the financial time series we have used ARCH/GARCH model. </a:t>
              </a:r>
            </a:p>
            <a:p>
              <a:r>
                <a:rPr lang="en-US" sz="1600" dirty="0">
                  <a:latin typeface="Times New Roman" pitchFamily="18" charset="0"/>
                  <a:cs typeface="Times New Roman" pitchFamily="18" charset="0"/>
                </a:rPr>
                <a:t>We can see in all the cases the return series is approximately centered around zero and on visual inspection volatility clustering seems to be there.</a:t>
              </a:r>
              <a:endParaRPr lang="en-GB" sz="1600" dirty="0">
                <a:latin typeface="Times New Roman" pitchFamily="18" charset="0"/>
                <a:cs typeface="Times New Roman" pitchFamily="18" charset="0"/>
              </a:endParaRPr>
            </a:p>
            <a:p>
              <a:endParaRPr lang="en-GB" sz="1600" dirty="0">
                <a:latin typeface="Times New Roman" pitchFamily="18" charset="0"/>
                <a:cs typeface="Times New Roman" pitchFamily="18" charset="0"/>
              </a:endParaRPr>
            </a:p>
            <a:p>
              <a:endParaRPr lang="ko-KR" altLang="en-US" sz="2400" b="1" dirty="0">
                <a:solidFill>
                  <a:schemeClr val="tx1">
                    <a:lumMod val="75000"/>
                    <a:lumOff val="25000"/>
                  </a:schemeClr>
                </a:solidFill>
              </a:endParaRPr>
            </a:p>
          </p:txBody>
        </p:sp>
      </p:grpSp>
      <p:pic>
        <p:nvPicPr>
          <p:cNvPr id="43" name="Picture 42"/>
          <p:cNvPicPr/>
          <p:nvPr/>
        </p:nvPicPr>
        <p:blipFill>
          <a:blip r:embed="rId2" cstate="print">
            <a:extLst>
              <a:ext uri="{28A0092B-C50C-407E-A947-70E740481C1C}">
                <a14:useLocalDpi xmlns:a14="http://schemas.microsoft.com/office/drawing/2010/main" val="0"/>
              </a:ext>
            </a:extLst>
          </a:blip>
          <a:stretch>
            <a:fillRect/>
          </a:stretch>
        </p:blipFill>
        <p:spPr>
          <a:xfrm>
            <a:off x="5906882" y="1510175"/>
            <a:ext cx="2672862" cy="1508518"/>
          </a:xfrm>
          <a:prstGeom prst="rect">
            <a:avLst/>
          </a:prstGeom>
        </p:spPr>
      </p:pic>
      <p:pic>
        <p:nvPicPr>
          <p:cNvPr id="44" name="Picture 43"/>
          <p:cNvPicPr/>
          <p:nvPr/>
        </p:nvPicPr>
        <p:blipFill>
          <a:blip r:embed="rId3" cstate="print">
            <a:extLst>
              <a:ext uri="{28A0092B-C50C-407E-A947-70E740481C1C}">
                <a14:useLocalDpi xmlns:a14="http://schemas.microsoft.com/office/drawing/2010/main" val="0"/>
              </a:ext>
            </a:extLst>
          </a:blip>
          <a:stretch>
            <a:fillRect/>
          </a:stretch>
        </p:blipFill>
        <p:spPr>
          <a:xfrm>
            <a:off x="8885352" y="1454427"/>
            <a:ext cx="2788920" cy="1706277"/>
          </a:xfrm>
          <a:prstGeom prst="rect">
            <a:avLst/>
          </a:prstGeom>
        </p:spPr>
      </p:pic>
      <p:pic>
        <p:nvPicPr>
          <p:cNvPr id="45" name="Picture 44"/>
          <p:cNvPicPr/>
          <p:nvPr/>
        </p:nvPicPr>
        <p:blipFill>
          <a:blip r:embed="rId4" cstate="print">
            <a:extLst>
              <a:ext uri="{28A0092B-C50C-407E-A947-70E740481C1C}">
                <a14:useLocalDpi xmlns:a14="http://schemas.microsoft.com/office/drawing/2010/main" val="0"/>
              </a:ext>
            </a:extLst>
          </a:blip>
          <a:stretch>
            <a:fillRect/>
          </a:stretch>
        </p:blipFill>
        <p:spPr>
          <a:xfrm>
            <a:off x="5732173" y="3278038"/>
            <a:ext cx="2920121" cy="1735963"/>
          </a:xfrm>
          <a:prstGeom prst="rect">
            <a:avLst/>
          </a:prstGeom>
        </p:spPr>
      </p:pic>
      <p:pic>
        <p:nvPicPr>
          <p:cNvPr id="46" name="Picture 45"/>
          <p:cNvPicPr/>
          <p:nvPr/>
        </p:nvPicPr>
        <p:blipFill>
          <a:blip r:embed="rId5">
            <a:extLst>
              <a:ext uri="{28A0092B-C50C-407E-A947-70E740481C1C}">
                <a14:useLocalDpi xmlns:a14="http://schemas.microsoft.com/office/drawing/2010/main" val="0"/>
              </a:ext>
            </a:extLst>
          </a:blip>
          <a:stretch>
            <a:fillRect/>
          </a:stretch>
        </p:blipFill>
        <p:spPr>
          <a:xfrm>
            <a:off x="8811235" y="3243533"/>
            <a:ext cx="2833635" cy="1768414"/>
          </a:xfrm>
          <a:prstGeom prst="rect">
            <a:avLst/>
          </a:prstGeom>
        </p:spPr>
      </p:pic>
      <p:sp>
        <p:nvSpPr>
          <p:cNvPr id="47" name="TextBox 46"/>
          <p:cNvSpPr txBox="1"/>
          <p:nvPr/>
        </p:nvSpPr>
        <p:spPr>
          <a:xfrm>
            <a:off x="6814868" y="5322498"/>
            <a:ext cx="4166558" cy="338554"/>
          </a:xfrm>
          <a:prstGeom prst="rect">
            <a:avLst/>
          </a:prstGeom>
          <a:noFill/>
        </p:spPr>
        <p:txBody>
          <a:bodyPr wrap="square" rtlCol="0">
            <a:spAutoFit/>
          </a:bodyPr>
          <a:lstStyle/>
          <a:p>
            <a:r>
              <a:rPr lang="en-US" sz="1600" b="1" dirty="0">
                <a:latin typeface="Times New Roman" pitchFamily="18" charset="0"/>
                <a:cs typeface="Times New Roman" pitchFamily="18" charset="0"/>
              </a:rPr>
              <a:t>Graphs of return of different companies</a:t>
            </a:r>
            <a:endParaRPr lang="en-GB" sz="1600" b="1" dirty="0"/>
          </a:p>
        </p:txBody>
      </p:sp>
    </p:spTree>
    <p:extLst>
      <p:ext uri="{BB962C8B-B14F-4D97-AF65-F5344CB8AC3E}">
        <p14:creationId xmlns:p14="http://schemas.microsoft.com/office/powerpoint/2010/main" val="258689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3">
            <a:extLst>
              <a:ext uri="{FF2B5EF4-FFF2-40B4-BE49-F238E27FC236}">
                <a16:creationId xmlns:a16="http://schemas.microsoft.com/office/drawing/2014/main" id="{3A8A3D88-0760-4D94-9137-51FAD6F5519C}"/>
              </a:ext>
            </a:extLst>
          </p:cNvPr>
          <p:cNvGrpSpPr/>
          <p:nvPr/>
        </p:nvGrpSpPr>
        <p:grpSpPr>
          <a:xfrm>
            <a:off x="1286517" y="405440"/>
            <a:ext cx="9496501" cy="5753820"/>
            <a:chOff x="467544" y="2421312"/>
            <a:chExt cx="4546958" cy="476808"/>
          </a:xfrm>
        </p:grpSpPr>
        <p:sp>
          <p:nvSpPr>
            <p:cNvPr id="13" name="Rectangle 12">
              <a:extLst>
                <a:ext uri="{FF2B5EF4-FFF2-40B4-BE49-F238E27FC236}">
                  <a16:creationId xmlns:a16="http://schemas.microsoft.com/office/drawing/2014/main" id="{6868932D-151C-4133-9069-2EE5B995D97B}"/>
                </a:ext>
              </a:extLst>
            </p:cNvPr>
            <p:cNvSpPr/>
            <p:nvPr/>
          </p:nvSpPr>
          <p:spPr>
            <a:xfrm>
              <a:off x="820483" y="2799108"/>
              <a:ext cx="4194019" cy="99012"/>
            </a:xfrm>
            <a:prstGeom prst="rect">
              <a:avLst/>
            </a:prstGeom>
          </p:spPr>
          <p:txBody>
            <a:bodyPr wrap="square" lIns="72000" rIns="72000">
              <a:spAutoFit/>
            </a:bodyPr>
            <a:lstStyle/>
            <a:p>
              <a:endParaRPr lang="en-US" altLang="ko-KR" sz="1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BED93039-E5A5-4335-986F-6F6F0BB768E5}"/>
                </a:ext>
              </a:extLst>
            </p:cNvPr>
            <p:cNvSpPr/>
            <p:nvPr/>
          </p:nvSpPr>
          <p:spPr>
            <a:xfrm>
              <a:off x="467544" y="2421312"/>
              <a:ext cx="4546958" cy="425931"/>
            </a:xfrm>
            <a:prstGeom prst="rect">
              <a:avLst/>
            </a:prstGeom>
          </p:spPr>
          <p:txBody>
            <a:bodyPr wrap="square">
              <a:spAutoFit/>
            </a:bodyPr>
            <a:lstStyle/>
            <a:p>
              <a:r>
                <a:rPr lang="en-US" sz="1600" dirty="0">
                  <a:latin typeface="Times New Roman" pitchFamily="18" charset="0"/>
                  <a:cs typeface="Times New Roman" pitchFamily="18" charset="0"/>
                </a:rPr>
                <a:t>On running the </a:t>
              </a:r>
              <a:r>
                <a:rPr lang="en-US" sz="1600" dirty="0" err="1">
                  <a:latin typeface="Times New Roman" pitchFamily="18" charset="0"/>
                  <a:cs typeface="Times New Roman" pitchFamily="18" charset="0"/>
                </a:rPr>
                <a:t>shapiro-wilk</a:t>
              </a:r>
              <a:r>
                <a:rPr lang="en-US" sz="1600" dirty="0">
                  <a:latin typeface="Times New Roman" pitchFamily="18" charset="0"/>
                  <a:cs typeface="Times New Roman" pitchFamily="18" charset="0"/>
                </a:rPr>
                <a:t> test for normality it is confirmed that these series are not normal so these series appear to be follow a T-distribution curve.</a:t>
              </a:r>
            </a:p>
            <a:p>
              <a:endParaRPr lang="en-GB" sz="1600" dirty="0">
                <a:latin typeface="Times New Roman" pitchFamily="18" charset="0"/>
                <a:cs typeface="Times New Roman" pitchFamily="18" charset="0"/>
              </a:endParaRPr>
            </a:p>
            <a:p>
              <a:endParaRPr lang="en-GB" altLang="ko-KR" sz="2400" b="1" dirty="0">
                <a:solidFill>
                  <a:schemeClr val="tx1">
                    <a:lumMod val="75000"/>
                    <a:lumOff val="25000"/>
                  </a:schemeClr>
                </a:solidFill>
              </a:endParaRPr>
            </a:p>
            <a:p>
              <a:endParaRPr lang="en-GB" altLang="ko-KR" sz="2400" b="1" dirty="0">
                <a:solidFill>
                  <a:schemeClr val="tx1">
                    <a:lumMod val="75000"/>
                    <a:lumOff val="25000"/>
                  </a:schemeClr>
                </a:solidFill>
              </a:endParaRPr>
            </a:p>
            <a:p>
              <a:endParaRPr lang="en-GB" altLang="ko-KR" sz="2400" b="1" dirty="0">
                <a:solidFill>
                  <a:schemeClr val="tx1">
                    <a:lumMod val="75000"/>
                    <a:lumOff val="25000"/>
                  </a:schemeClr>
                </a:solidFill>
              </a:endParaRPr>
            </a:p>
            <a:p>
              <a:endParaRPr lang="en-GB" altLang="ko-KR" sz="2400" b="1" dirty="0">
                <a:solidFill>
                  <a:schemeClr val="tx1">
                    <a:lumMod val="75000"/>
                    <a:lumOff val="25000"/>
                  </a:schemeClr>
                </a:solidFill>
              </a:endParaRPr>
            </a:p>
            <a:p>
              <a:r>
                <a:rPr lang="en-US" sz="1600" dirty="0">
                  <a:latin typeface="Times New Roman" pitchFamily="18" charset="0"/>
                  <a:cs typeface="Times New Roman" pitchFamily="18" charset="0"/>
                </a:rPr>
                <a:t>Also by performing Augmented-Dickey Fuller Test we can say that all series are stationary</a:t>
              </a: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GB" sz="1600" dirty="0">
                <a:latin typeface="Times New Roman" pitchFamily="18" charset="0"/>
                <a:cs typeface="Times New Roman" pitchFamily="18" charset="0"/>
              </a:endParaRPr>
            </a:p>
            <a:p>
              <a:endParaRPr lang="en-GB" altLang="ko-KR" sz="2400" b="1" dirty="0">
                <a:solidFill>
                  <a:schemeClr val="tx1">
                    <a:lumMod val="75000"/>
                    <a:lumOff val="25000"/>
                  </a:schemeClr>
                </a:solidFill>
              </a:endParaRPr>
            </a:p>
          </p:txBody>
        </p:sp>
      </p:grpSp>
      <p:pic>
        <p:nvPicPr>
          <p:cNvPr id="22" name="Picture 21"/>
          <p:cNvPicPr/>
          <p:nvPr/>
        </p:nvPicPr>
        <p:blipFill>
          <a:blip r:embed="rId2">
            <a:extLst>
              <a:ext uri="{28A0092B-C50C-407E-A947-70E740481C1C}">
                <a14:useLocalDpi xmlns:a14="http://schemas.microsoft.com/office/drawing/2010/main" val="0"/>
              </a:ext>
            </a:extLst>
          </a:blip>
          <a:stretch>
            <a:fillRect/>
          </a:stretch>
        </p:blipFill>
        <p:spPr>
          <a:xfrm>
            <a:off x="3830128" y="1163943"/>
            <a:ext cx="3812876" cy="1467114"/>
          </a:xfrm>
          <a:prstGeom prst="rect">
            <a:avLst/>
          </a:prstGeom>
        </p:spPr>
      </p:pic>
      <p:pic>
        <p:nvPicPr>
          <p:cNvPr id="23" name="Picture 22"/>
          <p:cNvPicPr/>
          <p:nvPr/>
        </p:nvPicPr>
        <p:blipFill>
          <a:blip r:embed="rId3">
            <a:extLst>
              <a:ext uri="{28A0092B-C50C-407E-A947-70E740481C1C}">
                <a14:useLocalDpi xmlns:a14="http://schemas.microsoft.com/office/drawing/2010/main" val="0"/>
              </a:ext>
            </a:extLst>
          </a:blip>
          <a:stretch>
            <a:fillRect/>
          </a:stretch>
        </p:blipFill>
        <p:spPr>
          <a:xfrm>
            <a:off x="4023714" y="3156272"/>
            <a:ext cx="3419952" cy="1390844"/>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68932D-151C-4133-9069-2EE5B995D97B}"/>
              </a:ext>
            </a:extLst>
          </p:cNvPr>
          <p:cNvSpPr/>
          <p:nvPr/>
        </p:nvSpPr>
        <p:spPr>
          <a:xfrm>
            <a:off x="1371600" y="1078302"/>
            <a:ext cx="9652958" cy="5047536"/>
          </a:xfrm>
          <a:prstGeom prst="rect">
            <a:avLst/>
          </a:prstGeom>
        </p:spPr>
        <p:txBody>
          <a:bodyPr wrap="square" lIns="72000" rIns="72000">
            <a:spAutoFit/>
          </a:bodyPr>
          <a:lstStyle/>
          <a:p>
            <a:r>
              <a:rPr lang="en-US" sz="1600" dirty="0">
                <a:latin typeface="Times New Roman" pitchFamily="18" charset="0"/>
                <a:cs typeface="Times New Roman" pitchFamily="18" charset="0"/>
              </a:rPr>
              <a:t>Let’s consider the L&amp;T Housing Finance and proceed</a:t>
            </a:r>
          </a:p>
          <a:p>
            <a:r>
              <a:rPr lang="en-US" sz="1600" dirty="0">
                <a:latin typeface="Times New Roman" pitchFamily="18" charset="0"/>
                <a:cs typeface="Times New Roman" pitchFamily="18" charset="0"/>
              </a:rPr>
              <a:t>Now let us look at some graphs:</a:t>
            </a: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By looking at following acf plot we can say there might be a need of AR(1) model and also by looking at absolute and squared return ACF plot we can say there might be an ARCH effect.</a:t>
            </a:r>
            <a:endParaRPr lang="en-GB"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GB" sz="1600" dirty="0">
              <a:latin typeface="Times New Roman" pitchFamily="18" charset="0"/>
              <a:cs typeface="Times New Roman" pitchFamily="18" charset="0"/>
            </a:endParaRPr>
          </a:p>
          <a:p>
            <a:endParaRPr lang="en-US" altLang="ko-KR" sz="1400" dirty="0">
              <a:solidFill>
                <a:schemeClr val="tx1">
                  <a:lumMod val="75000"/>
                  <a:lumOff val="25000"/>
                </a:schemeClr>
              </a:solidFill>
              <a:latin typeface="Times New Roman" pitchFamily="18" charset="0"/>
              <a:cs typeface="Times New Roman" pitchFamily="18" charset="0"/>
            </a:endParaRPr>
          </a:p>
        </p:txBody>
      </p:sp>
      <p:pic>
        <p:nvPicPr>
          <p:cNvPr id="22" name="Picture 21"/>
          <p:cNvPicPr/>
          <p:nvPr/>
        </p:nvPicPr>
        <p:blipFill>
          <a:blip r:embed="rId2">
            <a:extLst>
              <a:ext uri="{28A0092B-C50C-407E-A947-70E740481C1C}">
                <a14:useLocalDpi xmlns:a14="http://schemas.microsoft.com/office/drawing/2010/main" val="0"/>
              </a:ext>
            </a:extLst>
          </a:blip>
          <a:stretch>
            <a:fillRect/>
          </a:stretch>
        </p:blipFill>
        <p:spPr>
          <a:xfrm>
            <a:off x="3010619" y="1673525"/>
            <a:ext cx="6944264" cy="3148641"/>
          </a:xfrm>
          <a:prstGeom prst="rect">
            <a:avLst/>
          </a:prstGeom>
        </p:spPr>
      </p:pic>
    </p:spTree>
    <p:extLst>
      <p:ext uri="{BB962C8B-B14F-4D97-AF65-F5344CB8AC3E}">
        <p14:creationId xmlns:p14="http://schemas.microsoft.com/office/powerpoint/2010/main" val="2586891572"/>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8200</TotalTime>
  <Words>1313</Words>
  <Application>Microsoft Office PowerPoint</Application>
  <PresentationFormat>Widescreen</PresentationFormat>
  <Paragraphs>127</Paragraphs>
  <Slides>16</Slides>
  <Notes>0</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Satyam Shandilya</cp:lastModifiedBy>
  <cp:revision>144</cp:revision>
  <dcterms:created xsi:type="dcterms:W3CDTF">2018-04-24T17:14:44Z</dcterms:created>
  <dcterms:modified xsi:type="dcterms:W3CDTF">2024-10-31T05:49:57Z</dcterms:modified>
</cp:coreProperties>
</file>